
<file path=[Content_Types].xml><?xml version="1.0" encoding="utf-8"?>
<Types xmlns="http://schemas.openxmlformats.org/package/2006/content-types">
  <Default Extension="bin" ContentType="image/png"/>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9.xml" ContentType="application/vnd.openxmlformats-officedocument.drawingml.chart+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257" r:id="rId5"/>
    <p:sldId id="313" r:id="rId6"/>
    <p:sldId id="258" r:id="rId7"/>
    <p:sldId id="266" r:id="rId8"/>
    <p:sldId id="267" r:id="rId9"/>
    <p:sldId id="268" r:id="rId10"/>
    <p:sldId id="269" r:id="rId11"/>
    <p:sldId id="285" r:id="rId12"/>
    <p:sldId id="291" r:id="rId13"/>
    <p:sldId id="298" r:id="rId14"/>
    <p:sldId id="299" r:id="rId15"/>
    <p:sldId id="303" r:id="rId16"/>
    <p:sldId id="297" r:id="rId17"/>
    <p:sldId id="304" r:id="rId18"/>
    <p:sldId id="295" r:id="rId19"/>
    <p:sldId id="301" r:id="rId20"/>
    <p:sldId id="265" r:id="rId21"/>
    <p:sldId id="305" r:id="rId22"/>
    <p:sldId id="300" r:id="rId23"/>
    <p:sldId id="294" r:id="rId24"/>
    <p:sldId id="311" r:id="rId25"/>
    <p:sldId id="312" r:id="rId26"/>
    <p:sldId id="281" r:id="rId27"/>
    <p:sldId id="306"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67D09B0-34A5-4193-8A06-F503F64A4487}">
          <p14:sldIdLst>
            <p14:sldId id="257"/>
            <p14:sldId id="313"/>
            <p14:sldId id="258"/>
            <p14:sldId id="266"/>
            <p14:sldId id="267"/>
            <p14:sldId id="268"/>
            <p14:sldId id="269"/>
          </p14:sldIdLst>
        </p14:section>
        <p14:section name="MARKAL outputs overview" id="{BD0890E7-0414-4E32-AD93-193025F70965}">
          <p14:sldIdLst>
            <p14:sldId id="285"/>
            <p14:sldId id="291"/>
          </p14:sldIdLst>
        </p14:section>
        <p14:section name="Translator 1 Data Exploratory Analysis" id="{9D94D57B-BCBA-4783-98A2-A487EF38846E}">
          <p14:sldIdLst>
            <p14:sldId id="298"/>
            <p14:sldId id="299"/>
            <p14:sldId id="303"/>
          </p14:sldIdLst>
        </p14:section>
        <p14:section name="PROMOD outputs overview" id="{4B1E25D5-EA90-4F08-8ADC-A5BC95D855C4}">
          <p14:sldIdLst>
            <p14:sldId id="297"/>
            <p14:sldId id="304"/>
          </p14:sldIdLst>
        </p14:section>
        <p14:section name="Conclusion" id="{AB4B8FE8-C093-465E-8622-AD429A384EC4}">
          <p14:sldIdLst>
            <p14:sldId id="295"/>
            <p14:sldId id="301"/>
            <p14:sldId id="265"/>
          </p14:sldIdLst>
        </p14:section>
        <p14:section name="Appendix" id="{3B0804FE-EC9F-4E7D-8086-3E1D9AFE1304}">
          <p14:sldIdLst>
            <p14:sldId id="305"/>
            <p14:sldId id="300"/>
            <p14:sldId id="294"/>
            <p14:sldId id="311"/>
            <p14:sldId id="312"/>
            <p14:sldId id="281"/>
            <p14:sldId id="306"/>
            <p14:sldId id="28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4E1B09-7ADE-E8BB-9EBE-026BEB6C010A}" name="Smriti Sharma" initials="SS" userId="S::smriti.sharma@keylogic.com::1b5b3436-7c0b-4517-9b7c-474426f3db39" providerId="AD"/>
  <p188:author id="{2FB16443-26CD-B5F4-2181-0B9A27679205}" name="Carr, Susan M. (CONTR)" initials="SC" userId="S::Susan.Carr@netl.doe.gov::df21793d-f9a6-4788-af49-a8df8700776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7F2F8"/>
    <a:srgbClr val="00B0D9"/>
    <a:srgbClr val="00B0F0"/>
    <a:srgbClr val="CBE4F1"/>
    <a:srgbClr val="D2DE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15" autoAdjust="0"/>
    <p:restoredTop sz="91580" autoAdjust="0"/>
  </p:normalViewPr>
  <p:slideViewPr>
    <p:cSldViewPr snapToGrid="0" showGuides="1">
      <p:cViewPr varScale="1">
        <p:scale>
          <a:sx n="95" d="100"/>
          <a:sy n="95" d="100"/>
        </p:scale>
        <p:origin x="77" y="72"/>
      </p:cViewPr>
      <p:guideLst>
        <p:guide orient="horz" pos="2160"/>
        <p:guide pos="3840"/>
      </p:guideLst>
    </p:cSldViewPr>
  </p:slideViewPr>
  <p:notesTextViewPr>
    <p:cViewPr>
      <p:scale>
        <a:sx n="1" d="1"/>
        <a:sy n="1" d="1"/>
      </p:scale>
      <p:origin x="0" y="0"/>
    </p:cViewPr>
  </p:notesTextViewPr>
  <p:sorterViewPr>
    <p:cViewPr>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mriti Sharma" userId="1b5b3436-7c0b-4517-9b7c-474426f3db39" providerId="ADAL" clId="{ACE4CAFF-B21A-4F23-A372-F36E742C601F}"/>
    <pc:docChg chg="custSel addSld delSld modSld sldOrd modSection">
      <pc:chgData name="Smriti Sharma" userId="1b5b3436-7c0b-4517-9b7c-474426f3db39" providerId="ADAL" clId="{ACE4CAFF-B21A-4F23-A372-F36E742C601F}" dt="2024-10-29T14:53:09.983" v="1002" actId="20577"/>
      <pc:docMkLst>
        <pc:docMk/>
      </pc:docMkLst>
      <pc:sldChg chg="modSp mod">
        <pc:chgData name="Smriti Sharma" userId="1b5b3436-7c0b-4517-9b7c-474426f3db39" providerId="ADAL" clId="{ACE4CAFF-B21A-4F23-A372-F36E742C601F}" dt="2024-10-18T21:08:17.566" v="542" actId="20577"/>
        <pc:sldMkLst>
          <pc:docMk/>
          <pc:sldMk cId="2901122608" sldId="265"/>
        </pc:sldMkLst>
      </pc:sldChg>
      <pc:sldChg chg="modSp mod">
        <pc:chgData name="Smriti Sharma" userId="1b5b3436-7c0b-4517-9b7c-474426f3db39" providerId="ADAL" clId="{ACE4CAFF-B21A-4F23-A372-F36E742C601F}" dt="2024-10-29T14:11:26.058" v="588" actId="20577"/>
        <pc:sldMkLst>
          <pc:docMk/>
          <pc:sldMk cId="2718965287" sldId="266"/>
        </pc:sldMkLst>
        <pc:spChg chg="mod">
          <ac:chgData name="Smriti Sharma" userId="1b5b3436-7c0b-4517-9b7c-474426f3db39" providerId="ADAL" clId="{ACE4CAFF-B21A-4F23-A372-F36E742C601F}" dt="2024-10-29T14:11:26.058" v="588" actId="20577"/>
          <ac:spMkLst>
            <pc:docMk/>
            <pc:sldMk cId="2718965287" sldId="266"/>
            <ac:spMk id="2" creationId="{F5F973F8-7440-FDA9-8A38-29610042E940}"/>
          </ac:spMkLst>
        </pc:spChg>
      </pc:sldChg>
      <pc:sldChg chg="modSp mod modCm">
        <pc:chgData name="Smriti Sharma" userId="1b5b3436-7c0b-4517-9b7c-474426f3db39" providerId="ADAL" clId="{ACE4CAFF-B21A-4F23-A372-F36E742C601F}" dt="2024-10-29T14:28:58.962" v="665"/>
        <pc:sldMkLst>
          <pc:docMk/>
          <pc:sldMk cId="621990126" sldId="267"/>
        </pc:sldMkLst>
        <pc:graphicFrameChg chg="mod modGraphic">
          <ac:chgData name="Smriti Sharma" userId="1b5b3436-7c0b-4517-9b7c-474426f3db39" providerId="ADAL" clId="{ACE4CAFF-B21A-4F23-A372-F36E742C601F}" dt="2024-10-29T14:28:58.962" v="665"/>
          <ac:graphicFrameMkLst>
            <pc:docMk/>
            <pc:sldMk cId="621990126" sldId="267"/>
            <ac:graphicFrameMk id="8" creationId="{B7C97594-A616-979B-420C-9751A99E38BB}"/>
          </ac:graphicFrameMkLst>
        </pc:graphicFrameChg>
        <pc:extLst>
          <p:ext xmlns:p="http://schemas.openxmlformats.org/presentationml/2006/main" uri="{D6D511B9-2390-475A-947B-AFAB55BFBCF1}">
            <pc226:cmChg xmlns:pc226="http://schemas.microsoft.com/office/powerpoint/2022/06/main/command" chg="mod">
              <pc226:chgData name="Smriti Sharma" userId="1b5b3436-7c0b-4517-9b7c-474426f3db39" providerId="ADAL" clId="{ACE4CAFF-B21A-4F23-A372-F36E742C601F}" dt="2024-10-18T19:42:54.759" v="5" actId="20577"/>
              <pc2:cmMkLst xmlns:pc2="http://schemas.microsoft.com/office/powerpoint/2019/9/main/command">
                <pc:docMk/>
                <pc:sldMk cId="621990126" sldId="267"/>
                <pc2:cmMk id="{C1DC15BC-E2E2-4B97-85DA-420B05F8A479}"/>
              </pc2:cmMkLst>
            </pc226:cmChg>
          </p:ext>
        </pc:extLst>
      </pc:sldChg>
      <pc:sldChg chg="addSp delSp modSp mod">
        <pc:chgData name="Smriti Sharma" userId="1b5b3436-7c0b-4517-9b7c-474426f3db39" providerId="ADAL" clId="{ACE4CAFF-B21A-4F23-A372-F36E742C601F}" dt="2024-10-18T19:47:49.601" v="19" actId="27636"/>
        <pc:sldMkLst>
          <pc:docMk/>
          <pc:sldMk cId="975004100" sldId="268"/>
        </pc:sldMkLst>
      </pc:sldChg>
      <pc:sldChg chg="modSp mod">
        <pc:chgData name="Smriti Sharma" userId="1b5b3436-7c0b-4517-9b7c-474426f3db39" providerId="ADAL" clId="{ACE4CAFF-B21A-4F23-A372-F36E742C601F}" dt="2024-10-18T19:43:28.024" v="9" actId="1076"/>
        <pc:sldMkLst>
          <pc:docMk/>
          <pc:sldMk cId="3911890462" sldId="269"/>
        </pc:sldMkLst>
      </pc:sldChg>
      <pc:sldChg chg="modSp mod">
        <pc:chgData name="Smriti Sharma" userId="1b5b3436-7c0b-4517-9b7c-474426f3db39" providerId="ADAL" clId="{ACE4CAFF-B21A-4F23-A372-F36E742C601F}" dt="2024-10-18T21:08:56.633" v="547" actId="20577"/>
        <pc:sldMkLst>
          <pc:docMk/>
          <pc:sldMk cId="2382161777" sldId="281"/>
        </pc:sldMkLst>
      </pc:sldChg>
      <pc:sldChg chg="modSp mod">
        <pc:chgData name="Smriti Sharma" userId="1b5b3436-7c0b-4517-9b7c-474426f3db39" providerId="ADAL" clId="{ACE4CAFF-B21A-4F23-A372-F36E742C601F}" dt="2024-10-29T14:18:33.728" v="591" actId="13926"/>
        <pc:sldMkLst>
          <pc:docMk/>
          <pc:sldMk cId="2377337202" sldId="285"/>
        </pc:sldMkLst>
        <pc:spChg chg="mod">
          <ac:chgData name="Smriti Sharma" userId="1b5b3436-7c0b-4517-9b7c-474426f3db39" providerId="ADAL" clId="{ACE4CAFF-B21A-4F23-A372-F36E742C601F}" dt="2024-10-29T13:08:00.604" v="571" actId="1076"/>
          <ac:spMkLst>
            <pc:docMk/>
            <pc:sldMk cId="2377337202" sldId="285"/>
            <ac:spMk id="2" creationId="{E968B89E-BFD6-C75B-C4E8-F5CAE0B0EF2F}"/>
          </ac:spMkLst>
        </pc:spChg>
        <pc:spChg chg="mod">
          <ac:chgData name="Smriti Sharma" userId="1b5b3436-7c0b-4517-9b7c-474426f3db39" providerId="ADAL" clId="{ACE4CAFF-B21A-4F23-A372-F36E742C601F}" dt="2024-10-29T14:18:33.728" v="591" actId="13926"/>
          <ac:spMkLst>
            <pc:docMk/>
            <pc:sldMk cId="2377337202" sldId="285"/>
            <ac:spMk id="8" creationId="{595A3FEB-1F02-CF88-12EC-343038228F8F}"/>
          </ac:spMkLst>
        </pc:spChg>
        <pc:spChg chg="mod">
          <ac:chgData name="Smriti Sharma" userId="1b5b3436-7c0b-4517-9b7c-474426f3db39" providerId="ADAL" clId="{ACE4CAFF-B21A-4F23-A372-F36E742C601F}" dt="2024-10-29T13:10:08.428" v="572" actId="1076"/>
          <ac:spMkLst>
            <pc:docMk/>
            <pc:sldMk cId="2377337202" sldId="285"/>
            <ac:spMk id="26" creationId="{4C94A0BE-D0B1-F2F8-1045-B4690F5B567C}"/>
          </ac:spMkLst>
        </pc:spChg>
        <pc:cxnChg chg="mod">
          <ac:chgData name="Smriti Sharma" userId="1b5b3436-7c0b-4517-9b7c-474426f3db39" providerId="ADAL" clId="{ACE4CAFF-B21A-4F23-A372-F36E742C601F}" dt="2024-10-29T13:08:00.604" v="571" actId="1076"/>
          <ac:cxnSpMkLst>
            <pc:docMk/>
            <pc:sldMk cId="2377337202" sldId="285"/>
            <ac:cxnSpMk id="5" creationId="{09D430CE-6543-5CC6-FF83-7AF373D7D26C}"/>
          </ac:cxnSpMkLst>
        </pc:cxnChg>
        <pc:cxnChg chg="mod">
          <ac:chgData name="Smriti Sharma" userId="1b5b3436-7c0b-4517-9b7c-474426f3db39" providerId="ADAL" clId="{ACE4CAFF-B21A-4F23-A372-F36E742C601F}" dt="2024-10-29T13:08:00.604" v="571" actId="1076"/>
          <ac:cxnSpMkLst>
            <pc:docMk/>
            <pc:sldMk cId="2377337202" sldId="285"/>
            <ac:cxnSpMk id="7" creationId="{23A1523D-A425-76DC-3B0F-61BBC2AE81FF}"/>
          </ac:cxnSpMkLst>
        </pc:cxnChg>
        <pc:cxnChg chg="mod">
          <ac:chgData name="Smriti Sharma" userId="1b5b3436-7c0b-4517-9b7c-474426f3db39" providerId="ADAL" clId="{ACE4CAFF-B21A-4F23-A372-F36E742C601F}" dt="2024-10-29T13:08:00.604" v="571" actId="1076"/>
          <ac:cxnSpMkLst>
            <pc:docMk/>
            <pc:sldMk cId="2377337202" sldId="285"/>
            <ac:cxnSpMk id="17" creationId="{6AE16BB7-7F46-987B-C2EC-4CEF8A0600CD}"/>
          </ac:cxnSpMkLst>
        </pc:cxnChg>
        <pc:cxnChg chg="mod">
          <ac:chgData name="Smriti Sharma" userId="1b5b3436-7c0b-4517-9b7c-474426f3db39" providerId="ADAL" clId="{ACE4CAFF-B21A-4F23-A372-F36E742C601F}" dt="2024-10-29T13:08:00.604" v="571" actId="1076"/>
          <ac:cxnSpMkLst>
            <pc:docMk/>
            <pc:sldMk cId="2377337202" sldId="285"/>
            <ac:cxnSpMk id="23" creationId="{7A6F7F13-F22A-DC62-91EA-C101123AB9F5}"/>
          </ac:cxnSpMkLst>
        </pc:cxnChg>
        <pc:cxnChg chg="mod">
          <ac:chgData name="Smriti Sharma" userId="1b5b3436-7c0b-4517-9b7c-474426f3db39" providerId="ADAL" clId="{ACE4CAFF-B21A-4F23-A372-F36E742C601F}" dt="2024-10-29T13:10:08.428" v="572" actId="1076"/>
          <ac:cxnSpMkLst>
            <pc:docMk/>
            <pc:sldMk cId="2377337202" sldId="285"/>
            <ac:cxnSpMk id="27" creationId="{0159DDD2-1AE1-F6A1-2459-D439E58019F6}"/>
          </ac:cxnSpMkLst>
        </pc:cxnChg>
        <pc:cxnChg chg="mod">
          <ac:chgData name="Smriti Sharma" userId="1b5b3436-7c0b-4517-9b7c-474426f3db39" providerId="ADAL" clId="{ACE4CAFF-B21A-4F23-A372-F36E742C601F}" dt="2024-10-29T13:10:08.428" v="572" actId="1076"/>
          <ac:cxnSpMkLst>
            <pc:docMk/>
            <pc:sldMk cId="2377337202" sldId="285"/>
            <ac:cxnSpMk id="36" creationId="{B9C5EA9B-9E7C-BC76-FD6F-1084BFA9147B}"/>
          </ac:cxnSpMkLst>
        </pc:cxnChg>
        <pc:cxnChg chg="mod">
          <ac:chgData name="Smriti Sharma" userId="1b5b3436-7c0b-4517-9b7c-474426f3db39" providerId="ADAL" clId="{ACE4CAFF-B21A-4F23-A372-F36E742C601F}" dt="2024-10-29T13:10:08.428" v="572" actId="1076"/>
          <ac:cxnSpMkLst>
            <pc:docMk/>
            <pc:sldMk cId="2377337202" sldId="285"/>
            <ac:cxnSpMk id="50" creationId="{3B3CECC5-469A-B978-027A-D92D5EA3DB86}"/>
          </ac:cxnSpMkLst>
        </pc:cxnChg>
        <pc:cxnChg chg="mod">
          <ac:chgData name="Smriti Sharma" userId="1b5b3436-7c0b-4517-9b7c-474426f3db39" providerId="ADAL" clId="{ACE4CAFF-B21A-4F23-A372-F36E742C601F}" dt="2024-10-29T13:10:08.428" v="572" actId="1076"/>
          <ac:cxnSpMkLst>
            <pc:docMk/>
            <pc:sldMk cId="2377337202" sldId="285"/>
            <ac:cxnSpMk id="53" creationId="{1EE6593A-745A-BFEE-5FA2-D6F1E75AA6F7}"/>
          </ac:cxnSpMkLst>
        </pc:cxnChg>
      </pc:sldChg>
      <pc:sldChg chg="addSp delSp modSp mod">
        <pc:chgData name="Smriti Sharma" userId="1b5b3436-7c0b-4517-9b7c-474426f3db39" providerId="ADAL" clId="{ACE4CAFF-B21A-4F23-A372-F36E742C601F}" dt="2024-10-18T20:56:18.686" v="318" actId="20577"/>
        <pc:sldMkLst>
          <pc:docMk/>
          <pc:sldMk cId="3289934881" sldId="291"/>
        </pc:sldMkLst>
      </pc:sldChg>
      <pc:sldChg chg="modSp mod">
        <pc:chgData name="Smriti Sharma" userId="1b5b3436-7c0b-4517-9b7c-474426f3db39" providerId="ADAL" clId="{ACE4CAFF-B21A-4F23-A372-F36E742C601F}" dt="2024-10-29T14:53:09.983" v="1002" actId="20577"/>
        <pc:sldMkLst>
          <pc:docMk/>
          <pc:sldMk cId="1023351497" sldId="295"/>
        </pc:sldMkLst>
        <pc:spChg chg="mod">
          <ac:chgData name="Smriti Sharma" userId="1b5b3436-7c0b-4517-9b7c-474426f3db39" providerId="ADAL" clId="{ACE4CAFF-B21A-4F23-A372-F36E742C601F}" dt="2024-10-29T14:53:09.983" v="1002" actId="20577"/>
          <ac:spMkLst>
            <pc:docMk/>
            <pc:sldMk cId="1023351497" sldId="295"/>
            <ac:spMk id="8" creationId="{1EB51A5B-59A2-264F-1695-74AFA8FC384B}"/>
          </ac:spMkLst>
        </pc:spChg>
      </pc:sldChg>
      <pc:sldChg chg="modSp mod modCm">
        <pc:chgData name="Smriti Sharma" userId="1b5b3436-7c0b-4517-9b7c-474426f3db39" providerId="ADAL" clId="{ACE4CAFF-B21A-4F23-A372-F36E742C601F}" dt="2024-10-29T14:43:11.603" v="857" actId="20577"/>
        <pc:sldMkLst>
          <pc:docMk/>
          <pc:sldMk cId="3701305085" sldId="297"/>
        </pc:sldMkLst>
        <pc:spChg chg="mod">
          <ac:chgData name="Smriti Sharma" userId="1b5b3436-7c0b-4517-9b7c-474426f3db39" providerId="ADAL" clId="{ACE4CAFF-B21A-4F23-A372-F36E742C601F}" dt="2024-10-29T14:43:11.603" v="857" actId="20577"/>
          <ac:spMkLst>
            <pc:docMk/>
            <pc:sldMk cId="3701305085" sldId="297"/>
            <ac:spMk id="6" creationId="{72ECD820-9903-E31E-2690-3B754906B6A7}"/>
          </ac:spMkLst>
        </pc:spChg>
        <pc:extLst>
          <p:ext xmlns:p="http://schemas.openxmlformats.org/presentationml/2006/main" uri="{D6D511B9-2390-475A-947B-AFAB55BFBCF1}">
            <pc226:cmChg xmlns:pc226="http://schemas.microsoft.com/office/powerpoint/2022/06/main/command" chg="mod">
              <pc226:chgData name="Smriti Sharma" userId="1b5b3436-7c0b-4517-9b7c-474426f3db39" providerId="ADAL" clId="{ACE4CAFF-B21A-4F23-A372-F36E742C601F}" dt="2024-10-29T14:43:11.603" v="857" actId="20577"/>
              <pc2:cmMkLst xmlns:pc2="http://schemas.microsoft.com/office/powerpoint/2019/9/main/command">
                <pc:docMk/>
                <pc:sldMk cId="3701305085" sldId="297"/>
                <pc2:cmMk id="{422DB011-EA6E-4320-B18C-F7000DA52EC7}"/>
              </pc2:cmMkLst>
            </pc226:cmChg>
          </p:ext>
        </pc:extLst>
      </pc:sldChg>
      <pc:sldChg chg="modSp mod ord modNotesTx">
        <pc:chgData name="Smriti Sharma" userId="1b5b3436-7c0b-4517-9b7c-474426f3db39" providerId="ADAL" clId="{ACE4CAFF-B21A-4F23-A372-F36E742C601F}" dt="2024-10-29T14:48:35.702" v="861" actId="12"/>
        <pc:sldMkLst>
          <pc:docMk/>
          <pc:sldMk cId="406703035" sldId="301"/>
        </pc:sldMkLst>
        <pc:spChg chg="mod">
          <ac:chgData name="Smriti Sharma" userId="1b5b3436-7c0b-4517-9b7c-474426f3db39" providerId="ADAL" clId="{ACE4CAFF-B21A-4F23-A372-F36E742C601F}" dt="2024-10-29T14:48:35.702" v="861" actId="12"/>
          <ac:spMkLst>
            <pc:docMk/>
            <pc:sldMk cId="406703035" sldId="301"/>
            <ac:spMk id="3" creationId="{951E7FF2-7F78-862B-0E5B-1CEC73148767}"/>
          </ac:spMkLst>
        </pc:spChg>
      </pc:sldChg>
      <pc:sldChg chg="delSp modSp mod modNotesTx">
        <pc:chgData name="Smriti Sharma" userId="1b5b3436-7c0b-4517-9b7c-474426f3db39" providerId="ADAL" clId="{ACE4CAFF-B21A-4F23-A372-F36E742C601F}" dt="2024-10-29T14:33:18.775" v="790" actId="20577"/>
        <pc:sldMkLst>
          <pc:docMk/>
          <pc:sldMk cId="2237233311" sldId="303"/>
        </pc:sldMkLst>
        <pc:spChg chg="mod">
          <ac:chgData name="Smriti Sharma" userId="1b5b3436-7c0b-4517-9b7c-474426f3db39" providerId="ADAL" clId="{ACE4CAFF-B21A-4F23-A372-F36E742C601F}" dt="2024-10-29T14:33:18.775" v="790" actId="20577"/>
          <ac:spMkLst>
            <pc:docMk/>
            <pc:sldMk cId="2237233311" sldId="303"/>
            <ac:spMk id="8" creationId="{9B973D5B-351D-0568-85F9-A615312C1A2B}"/>
          </ac:spMkLst>
        </pc:spChg>
      </pc:sldChg>
      <pc:sldChg chg="addSp delSp modSp mod modNotesTx">
        <pc:chgData name="Smriti Sharma" userId="1b5b3436-7c0b-4517-9b7c-474426f3db39" providerId="ADAL" clId="{ACE4CAFF-B21A-4F23-A372-F36E742C601F}" dt="2024-10-18T21:07:13.671" v="453" actId="20577"/>
        <pc:sldMkLst>
          <pc:docMk/>
          <pc:sldMk cId="1579814780" sldId="304"/>
        </pc:sldMkLst>
      </pc:sldChg>
      <pc:sldChg chg="modSp mod">
        <pc:chgData name="Smriti Sharma" userId="1b5b3436-7c0b-4517-9b7c-474426f3db39" providerId="ADAL" clId="{ACE4CAFF-B21A-4F23-A372-F36E742C601F}" dt="2024-10-18T21:09:07.575" v="552" actId="20577"/>
        <pc:sldMkLst>
          <pc:docMk/>
          <pc:sldMk cId="1893111751" sldId="306"/>
        </pc:sldMkLst>
      </pc:sldChg>
      <pc:sldChg chg="addSp modSp new mod">
        <pc:chgData name="Smriti Sharma" userId="1b5b3436-7c0b-4517-9b7c-474426f3db39" providerId="ADAL" clId="{ACE4CAFF-B21A-4F23-A372-F36E742C601F}" dt="2024-10-29T14:34:12.618" v="793" actId="14100"/>
        <pc:sldMkLst>
          <pc:docMk/>
          <pc:sldMk cId="233120146" sldId="307"/>
        </pc:sldMkLst>
      </pc:sldChg>
      <pc:sldChg chg="addSp delSp modSp new del mod">
        <pc:chgData name="Smriti Sharma" userId="1b5b3436-7c0b-4517-9b7c-474426f3db39" providerId="ADAL" clId="{ACE4CAFF-B21A-4F23-A372-F36E742C601F}" dt="2024-10-18T20:55:03.508" v="140" actId="47"/>
        <pc:sldMkLst>
          <pc:docMk/>
          <pc:sldMk cId="1480921453" sldId="307"/>
        </pc:sldMkLst>
      </pc:sldChg>
      <pc:sldChg chg="addSp new">
        <pc:chgData name="Smriti Sharma" userId="1b5b3436-7c0b-4517-9b7c-474426f3db39" providerId="ADAL" clId="{ACE4CAFF-B21A-4F23-A372-F36E742C601F}" dt="2024-10-29T13:59:29.699" v="582"/>
        <pc:sldMkLst>
          <pc:docMk/>
          <pc:sldMk cId="1589021837" sldId="308"/>
        </pc:sldMkLst>
      </pc:sldChg>
      <pc:sldChg chg="addSp new">
        <pc:chgData name="Smriti Sharma" userId="1b5b3436-7c0b-4517-9b7c-474426f3db39" providerId="ADAL" clId="{ACE4CAFF-B21A-4F23-A372-F36E742C601F}" dt="2024-10-29T14:00:42.860" v="584"/>
        <pc:sldMkLst>
          <pc:docMk/>
          <pc:sldMk cId="1407627243" sldId="309"/>
        </pc:sldMkLst>
      </pc:sldChg>
      <pc:sldChg chg="addSp new">
        <pc:chgData name="Smriti Sharma" userId="1b5b3436-7c0b-4517-9b7c-474426f3db39" providerId="ADAL" clId="{ACE4CAFF-B21A-4F23-A372-F36E742C601F}" dt="2024-10-29T14:00:58.988" v="586"/>
        <pc:sldMkLst>
          <pc:docMk/>
          <pc:sldMk cId="873492699" sldId="310"/>
        </pc:sldMkLst>
      </pc:sldChg>
      <pc:sldChg chg="addSp delSp modSp new">
        <pc:chgData name="Smriti Sharma" userId="1b5b3436-7c0b-4517-9b7c-474426f3db39" providerId="ADAL" clId="{ACE4CAFF-B21A-4F23-A372-F36E742C601F}" dt="2024-10-29T14:33:37.121" v="792"/>
        <pc:sldMkLst>
          <pc:docMk/>
          <pc:sldMk cId="2466245014" sldId="311"/>
        </pc:sldMkLst>
        <pc:graphicFrameChg chg="add mod">
          <ac:chgData name="Smriti Sharma" userId="1b5b3436-7c0b-4517-9b7c-474426f3db39" providerId="ADAL" clId="{ACE4CAFF-B21A-4F23-A372-F36E742C601F}" dt="2024-10-29T14:33:37.121" v="792"/>
          <ac:graphicFrameMkLst>
            <pc:docMk/>
            <pc:sldMk cId="2466245014" sldId="311"/>
            <ac:graphicFrameMk id="6" creationId="{943F46C9-6CC0-52D4-542D-473AD5298135}"/>
          </ac:graphicFrameMkLst>
        </pc:graphicFrameChg>
      </pc:sldChg>
    </pc:docChg>
  </pc:docChgLst>
  <pc:docChgLst>
    <pc:chgData name="Smriti Sharma" userId="1b5b3436-7c0b-4517-9b7c-474426f3db39" providerId="ADAL" clId="{90734AFD-D78E-47BF-82B5-300EA6E52F56}"/>
    <pc:docChg chg="modSld">
      <pc:chgData name="Smriti Sharma" userId="1b5b3436-7c0b-4517-9b7c-474426f3db39" providerId="ADAL" clId="{90734AFD-D78E-47BF-82B5-300EA6E52F56}" dt="2024-10-17T20:46:35.998" v="4" actId="20577"/>
      <pc:docMkLst>
        <pc:docMk/>
      </pc:docMkLst>
      <pc:sldChg chg="modSp mod">
        <pc:chgData name="Smriti Sharma" userId="1b5b3436-7c0b-4517-9b7c-474426f3db39" providerId="ADAL" clId="{90734AFD-D78E-47BF-82B5-300EA6E52F56}" dt="2024-10-17T20:46:35.998" v="4" actId="20577"/>
        <pc:sldMkLst>
          <pc:docMk/>
          <pc:sldMk cId="406703035" sldId="301"/>
        </pc:sldMkLst>
      </pc:sldChg>
    </pc:docChg>
  </pc:docChgLst>
  <pc:docChgLst>
    <pc:chgData name="Smriti Sharma" userId="1b5b3436-7c0b-4517-9b7c-474426f3db39" providerId="ADAL" clId="{3D6436E6-1693-4825-9083-A57A45A035B5}"/>
    <pc:docChg chg="undo custSel addSld delSld modSld modSection">
      <pc:chgData name="Smriti Sharma" userId="1b5b3436-7c0b-4517-9b7c-474426f3db39" providerId="ADAL" clId="{3D6436E6-1693-4825-9083-A57A45A035B5}" dt="2024-11-01T15:50:34.213" v="1720" actId="478"/>
      <pc:docMkLst>
        <pc:docMk/>
      </pc:docMkLst>
      <pc:sldChg chg="delSp modSp mod">
        <pc:chgData name="Smriti Sharma" userId="1b5b3436-7c0b-4517-9b7c-474426f3db39" providerId="ADAL" clId="{3D6436E6-1693-4825-9083-A57A45A035B5}" dt="2024-11-01T15:47:17.584" v="1677" actId="478"/>
        <pc:sldMkLst>
          <pc:docMk/>
          <pc:sldMk cId="500430351" sldId="257"/>
        </pc:sldMkLst>
        <pc:spChg chg="mod">
          <ac:chgData name="Smriti Sharma" userId="1b5b3436-7c0b-4517-9b7c-474426f3db39" providerId="ADAL" clId="{3D6436E6-1693-4825-9083-A57A45A035B5}" dt="2024-10-29T19:24:30.736" v="1574" actId="14100"/>
          <ac:spMkLst>
            <pc:docMk/>
            <pc:sldMk cId="500430351" sldId="257"/>
            <ac:spMk id="7" creationId="{351EBD21-E433-4190-BB3B-4DB3FEA42943}"/>
          </ac:spMkLst>
        </pc:spChg>
        <pc:spChg chg="mod">
          <ac:chgData name="Smriti Sharma" userId="1b5b3436-7c0b-4517-9b7c-474426f3db39" providerId="ADAL" clId="{3D6436E6-1693-4825-9083-A57A45A035B5}" dt="2024-10-29T20:00:20.947" v="1676" actId="20577"/>
          <ac:spMkLst>
            <pc:docMk/>
            <pc:sldMk cId="500430351" sldId="257"/>
            <ac:spMk id="11" creationId="{B3D881BA-9B12-478C-8994-7BF074D862B5}"/>
          </ac:spMkLst>
        </pc:spChg>
      </pc:sldChg>
      <pc:sldChg chg="addSp modSp mod">
        <pc:chgData name="Smriti Sharma" userId="1b5b3436-7c0b-4517-9b7c-474426f3db39" providerId="ADAL" clId="{3D6436E6-1693-4825-9083-A57A45A035B5}" dt="2024-10-29T17:19:32.405" v="318" actId="27636"/>
        <pc:sldMkLst>
          <pc:docMk/>
          <pc:sldMk cId="3720233983" sldId="258"/>
        </pc:sldMkLst>
        <pc:spChg chg="mod">
          <ac:chgData name="Smriti Sharma" userId="1b5b3436-7c0b-4517-9b7c-474426f3db39" providerId="ADAL" clId="{3D6436E6-1693-4825-9083-A57A45A035B5}" dt="2024-10-29T17:19:32.405" v="318" actId="27636"/>
          <ac:spMkLst>
            <pc:docMk/>
            <pc:sldMk cId="3720233983" sldId="258"/>
            <ac:spMk id="2" creationId="{FFFCBF02-E156-43DF-9E96-493D50779B1B}"/>
          </ac:spMkLst>
        </pc:spChg>
        <pc:spChg chg="mod">
          <ac:chgData name="Smriti Sharma" userId="1b5b3436-7c0b-4517-9b7c-474426f3db39" providerId="ADAL" clId="{3D6436E6-1693-4825-9083-A57A45A035B5}" dt="2024-10-29T17:17:44.411" v="307" actId="13926"/>
          <ac:spMkLst>
            <pc:docMk/>
            <pc:sldMk cId="3720233983" sldId="258"/>
            <ac:spMk id="4" creationId="{AAEEC96D-5D66-4133-872A-91FB79BF02C0}"/>
          </ac:spMkLst>
        </pc:spChg>
        <pc:picChg chg="add mod">
          <ac:chgData name="Smriti Sharma" userId="1b5b3436-7c0b-4517-9b7c-474426f3db39" providerId="ADAL" clId="{3D6436E6-1693-4825-9083-A57A45A035B5}" dt="2024-10-29T17:19:07.909" v="316" actId="208"/>
          <ac:picMkLst>
            <pc:docMk/>
            <pc:sldMk cId="3720233983" sldId="258"/>
            <ac:picMk id="5" creationId="{C182F876-8558-CC12-0A8D-E7CE2F339FD0}"/>
          </ac:picMkLst>
        </pc:picChg>
        <pc:picChg chg="add mod modCrop">
          <ac:chgData name="Smriti Sharma" userId="1b5b3436-7c0b-4517-9b7c-474426f3db39" providerId="ADAL" clId="{3D6436E6-1693-4825-9083-A57A45A035B5}" dt="2024-10-29T17:19:07.909" v="316" actId="208"/>
          <ac:picMkLst>
            <pc:docMk/>
            <pc:sldMk cId="3720233983" sldId="258"/>
            <ac:picMk id="8" creationId="{31C5CADD-0EA3-B256-6124-8A2F4A9E390D}"/>
          </ac:picMkLst>
        </pc:picChg>
        <pc:picChg chg="add mod modCrop">
          <ac:chgData name="Smriti Sharma" userId="1b5b3436-7c0b-4517-9b7c-474426f3db39" providerId="ADAL" clId="{3D6436E6-1693-4825-9083-A57A45A035B5}" dt="2024-10-29T17:19:07.909" v="316" actId="208"/>
          <ac:picMkLst>
            <pc:docMk/>
            <pc:sldMk cId="3720233983" sldId="258"/>
            <ac:picMk id="10" creationId="{8C14A3C5-E16F-1FCD-DE2A-56B6148B5FBF}"/>
          </ac:picMkLst>
        </pc:picChg>
        <pc:picChg chg="add mod modCrop">
          <ac:chgData name="Smriti Sharma" userId="1b5b3436-7c0b-4517-9b7c-474426f3db39" providerId="ADAL" clId="{3D6436E6-1693-4825-9083-A57A45A035B5}" dt="2024-10-29T17:19:07.909" v="316" actId="208"/>
          <ac:picMkLst>
            <pc:docMk/>
            <pc:sldMk cId="3720233983" sldId="258"/>
            <ac:picMk id="12" creationId="{70BCA320-BA33-5F57-5CAF-D7E54D4BF0FF}"/>
          </ac:picMkLst>
        </pc:picChg>
        <pc:picChg chg="add mod">
          <ac:chgData name="Smriti Sharma" userId="1b5b3436-7c0b-4517-9b7c-474426f3db39" providerId="ADAL" clId="{3D6436E6-1693-4825-9083-A57A45A035B5}" dt="2024-10-29T17:19:07.909" v="316" actId="208"/>
          <ac:picMkLst>
            <pc:docMk/>
            <pc:sldMk cId="3720233983" sldId="258"/>
            <ac:picMk id="14" creationId="{26222E63-8AE2-AEE0-86C1-6CAE771CE3A8}"/>
          </ac:picMkLst>
        </pc:picChg>
        <pc:picChg chg="add mod modCrop">
          <ac:chgData name="Smriti Sharma" userId="1b5b3436-7c0b-4517-9b7c-474426f3db39" providerId="ADAL" clId="{3D6436E6-1693-4825-9083-A57A45A035B5}" dt="2024-10-29T17:19:07.909" v="316" actId="208"/>
          <ac:picMkLst>
            <pc:docMk/>
            <pc:sldMk cId="3720233983" sldId="258"/>
            <ac:picMk id="16" creationId="{3C390069-81CD-0635-2927-09762E924A0B}"/>
          </ac:picMkLst>
        </pc:picChg>
        <pc:picChg chg="add mod">
          <ac:chgData name="Smriti Sharma" userId="1b5b3436-7c0b-4517-9b7c-474426f3db39" providerId="ADAL" clId="{3D6436E6-1693-4825-9083-A57A45A035B5}" dt="2024-10-29T17:19:07.909" v="316" actId="208"/>
          <ac:picMkLst>
            <pc:docMk/>
            <pc:sldMk cId="3720233983" sldId="258"/>
            <ac:picMk id="1026" creationId="{88C61A79-40CA-540F-9949-8E4AB1657314}"/>
          </ac:picMkLst>
        </pc:picChg>
      </pc:sldChg>
      <pc:sldChg chg="modSp mod">
        <pc:chgData name="Smriti Sharma" userId="1b5b3436-7c0b-4517-9b7c-474426f3db39" providerId="ADAL" clId="{3D6436E6-1693-4825-9083-A57A45A035B5}" dt="2024-10-29T18:52:03.898" v="850" actId="20577"/>
        <pc:sldMkLst>
          <pc:docMk/>
          <pc:sldMk cId="2718965287" sldId="266"/>
        </pc:sldMkLst>
        <pc:spChg chg="mod">
          <ac:chgData name="Smriti Sharma" userId="1b5b3436-7c0b-4517-9b7c-474426f3db39" providerId="ADAL" clId="{3D6436E6-1693-4825-9083-A57A45A035B5}" dt="2024-10-29T18:52:03.898" v="850" actId="20577"/>
          <ac:spMkLst>
            <pc:docMk/>
            <pc:sldMk cId="2718965287" sldId="266"/>
            <ac:spMk id="2" creationId="{F5F973F8-7440-FDA9-8A38-29610042E940}"/>
          </ac:spMkLst>
        </pc:spChg>
      </pc:sldChg>
      <pc:sldChg chg="modSp mod">
        <pc:chgData name="Smriti Sharma" userId="1b5b3436-7c0b-4517-9b7c-474426f3db39" providerId="ADAL" clId="{3D6436E6-1693-4825-9083-A57A45A035B5}" dt="2024-10-29T17:21:30.035" v="352" actId="20577"/>
        <pc:sldMkLst>
          <pc:docMk/>
          <pc:sldMk cId="621990126" sldId="267"/>
        </pc:sldMkLst>
        <pc:spChg chg="mod">
          <ac:chgData name="Smriti Sharma" userId="1b5b3436-7c0b-4517-9b7c-474426f3db39" providerId="ADAL" clId="{3D6436E6-1693-4825-9083-A57A45A035B5}" dt="2024-10-29T17:12:17.805" v="204" actId="20577"/>
          <ac:spMkLst>
            <pc:docMk/>
            <pc:sldMk cId="621990126" sldId="267"/>
            <ac:spMk id="2" creationId="{D3BBA1C1-0BC8-00D2-525F-C5B30FE6E426}"/>
          </ac:spMkLst>
        </pc:spChg>
        <pc:graphicFrameChg chg="mod modGraphic">
          <ac:chgData name="Smriti Sharma" userId="1b5b3436-7c0b-4517-9b7c-474426f3db39" providerId="ADAL" clId="{3D6436E6-1693-4825-9083-A57A45A035B5}" dt="2024-10-29T17:21:30.035" v="352" actId="20577"/>
          <ac:graphicFrameMkLst>
            <pc:docMk/>
            <pc:sldMk cId="621990126" sldId="267"/>
            <ac:graphicFrameMk id="8" creationId="{B7C97594-A616-979B-420C-9751A99E38BB}"/>
          </ac:graphicFrameMkLst>
        </pc:graphicFrameChg>
      </pc:sldChg>
      <pc:sldChg chg="modSp mod">
        <pc:chgData name="Smriti Sharma" userId="1b5b3436-7c0b-4517-9b7c-474426f3db39" providerId="ADAL" clId="{3D6436E6-1693-4825-9083-A57A45A035B5}" dt="2024-10-29T17:09:39.785" v="147" actId="20577"/>
        <pc:sldMkLst>
          <pc:docMk/>
          <pc:sldMk cId="2377337202" sldId="285"/>
        </pc:sldMkLst>
        <pc:spChg chg="mod">
          <ac:chgData name="Smriti Sharma" userId="1b5b3436-7c0b-4517-9b7c-474426f3db39" providerId="ADAL" clId="{3D6436E6-1693-4825-9083-A57A45A035B5}" dt="2024-10-29T17:09:39.785" v="147" actId="20577"/>
          <ac:spMkLst>
            <pc:docMk/>
            <pc:sldMk cId="2377337202" sldId="285"/>
            <ac:spMk id="8" creationId="{595A3FEB-1F02-CF88-12EC-343038228F8F}"/>
          </ac:spMkLst>
        </pc:spChg>
      </pc:sldChg>
      <pc:sldChg chg="modSp mod">
        <pc:chgData name="Smriti Sharma" userId="1b5b3436-7c0b-4517-9b7c-474426f3db39" providerId="ADAL" clId="{3D6436E6-1693-4825-9083-A57A45A035B5}" dt="2024-10-29T19:29:03.534" v="1626" actId="20577"/>
        <pc:sldMkLst>
          <pc:docMk/>
          <pc:sldMk cId="3289934881" sldId="291"/>
        </pc:sldMkLst>
        <pc:spChg chg="mod">
          <ac:chgData name="Smriti Sharma" userId="1b5b3436-7c0b-4517-9b7c-474426f3db39" providerId="ADAL" clId="{3D6436E6-1693-4825-9083-A57A45A035B5}" dt="2024-10-29T19:29:03.534" v="1626" actId="20577"/>
          <ac:spMkLst>
            <pc:docMk/>
            <pc:sldMk cId="3289934881" sldId="291"/>
            <ac:spMk id="3" creationId="{7D698F78-B843-3165-78BF-07120CD20F8E}"/>
          </ac:spMkLst>
        </pc:spChg>
        <pc:spChg chg="mod">
          <ac:chgData name="Smriti Sharma" userId="1b5b3436-7c0b-4517-9b7c-474426f3db39" providerId="ADAL" clId="{3D6436E6-1693-4825-9083-A57A45A035B5}" dt="2024-10-29T17:09:47.533" v="156" actId="20577"/>
          <ac:spMkLst>
            <pc:docMk/>
            <pc:sldMk cId="3289934881" sldId="291"/>
            <ac:spMk id="7" creationId="{288FED97-B01E-AB8B-7DEE-4E0B49EC981A}"/>
          </ac:spMkLst>
        </pc:spChg>
      </pc:sldChg>
      <pc:sldChg chg="addSp delSp modSp mod modCm modNotesTx">
        <pc:chgData name="Smriti Sharma" userId="1b5b3436-7c0b-4517-9b7c-474426f3db39" providerId="ADAL" clId="{3D6436E6-1693-4825-9083-A57A45A035B5}" dt="2024-10-29T19:57:24.436" v="1665" actId="14100"/>
        <pc:sldMkLst>
          <pc:docMk/>
          <pc:sldMk cId="3701305085" sldId="297"/>
        </pc:sldMkLst>
        <pc:spChg chg="mod">
          <ac:chgData name="Smriti Sharma" userId="1b5b3436-7c0b-4517-9b7c-474426f3db39" providerId="ADAL" clId="{3D6436E6-1693-4825-9083-A57A45A035B5}" dt="2024-10-29T19:54:32.167" v="1639" actId="20577"/>
          <ac:spMkLst>
            <pc:docMk/>
            <pc:sldMk cId="3701305085" sldId="297"/>
            <ac:spMk id="6" creationId="{72ECD820-9903-E31E-2690-3B754906B6A7}"/>
          </ac:spMkLst>
        </pc:spChg>
        <pc:spChg chg="mod">
          <ac:chgData name="Smriti Sharma" userId="1b5b3436-7c0b-4517-9b7c-474426f3db39" providerId="ADAL" clId="{3D6436E6-1693-4825-9083-A57A45A035B5}" dt="2024-10-29T18:51:22.254" v="781" actId="20577"/>
          <ac:spMkLst>
            <pc:docMk/>
            <pc:sldMk cId="3701305085" sldId="297"/>
            <ac:spMk id="7" creationId="{107D3433-25C1-79BF-C225-FAB4815D0630}"/>
          </ac:spMkLst>
        </pc:spChg>
        <pc:spChg chg="mod">
          <ac:chgData name="Smriti Sharma" userId="1b5b3436-7c0b-4517-9b7c-474426f3db39" providerId="ADAL" clId="{3D6436E6-1693-4825-9083-A57A45A035B5}" dt="2024-10-29T18:45:53.566" v="550" actId="20577"/>
          <ac:spMkLst>
            <pc:docMk/>
            <pc:sldMk cId="3701305085" sldId="297"/>
            <ac:spMk id="9" creationId="{F4927EC3-5579-E3A4-5DB3-3E7D148CE793}"/>
          </ac:spMkLst>
        </pc:spChg>
        <pc:picChg chg="add mod">
          <ac:chgData name="Smriti Sharma" userId="1b5b3436-7c0b-4517-9b7c-474426f3db39" providerId="ADAL" clId="{3D6436E6-1693-4825-9083-A57A45A035B5}" dt="2024-10-29T19:57:12.067" v="1663" actId="14100"/>
          <ac:picMkLst>
            <pc:docMk/>
            <pc:sldMk cId="3701305085" sldId="297"/>
            <ac:picMk id="2050" creationId="{D4B90C87-DC60-28F0-E16A-32E8D69A3D47}"/>
          </ac:picMkLst>
        </pc:picChg>
        <pc:picChg chg="add mod">
          <ac:chgData name="Smriti Sharma" userId="1b5b3436-7c0b-4517-9b7c-474426f3db39" providerId="ADAL" clId="{3D6436E6-1693-4825-9083-A57A45A035B5}" dt="2024-10-29T19:57:16.169" v="1664" actId="14100"/>
          <ac:picMkLst>
            <pc:docMk/>
            <pc:sldMk cId="3701305085" sldId="297"/>
            <ac:picMk id="2052" creationId="{C9E29C17-DE6D-2809-BF94-957839CC2831}"/>
          </ac:picMkLst>
        </pc:picChg>
        <pc:picChg chg="add mod">
          <ac:chgData name="Smriti Sharma" userId="1b5b3436-7c0b-4517-9b7c-474426f3db39" providerId="ADAL" clId="{3D6436E6-1693-4825-9083-A57A45A035B5}" dt="2024-10-29T19:57:24.436" v="1665" actId="14100"/>
          <ac:picMkLst>
            <pc:docMk/>
            <pc:sldMk cId="3701305085" sldId="297"/>
            <ac:picMk id="2054" creationId="{83DA2ADD-9619-14DE-1557-C977FAA7EE88}"/>
          </ac:picMkLst>
        </pc:picChg>
        <pc:extLst>
          <p:ext xmlns:p="http://schemas.openxmlformats.org/presentationml/2006/main" uri="{D6D511B9-2390-475A-947B-AFAB55BFBCF1}">
            <pc226:cmChg xmlns:pc226="http://schemas.microsoft.com/office/powerpoint/2022/06/main/command" chg="mod">
              <pc226:chgData name="Smriti Sharma" userId="1b5b3436-7c0b-4517-9b7c-474426f3db39" providerId="ADAL" clId="{3D6436E6-1693-4825-9083-A57A45A035B5}" dt="2024-10-29T17:30:45.807" v="436" actId="20577"/>
              <pc2:cmMkLst xmlns:pc2="http://schemas.microsoft.com/office/powerpoint/2019/9/main/command">
                <pc:docMk/>
                <pc:sldMk cId="3701305085" sldId="297"/>
                <pc2:cmMk id="{422DB011-EA6E-4320-B18C-F7000DA52EC7}"/>
              </pc2:cmMkLst>
            </pc226:cmChg>
          </p:ext>
        </pc:extLst>
      </pc:sldChg>
      <pc:sldChg chg="modSp mod">
        <pc:chgData name="Smriti Sharma" userId="1b5b3436-7c0b-4517-9b7c-474426f3db39" providerId="ADAL" clId="{3D6436E6-1693-4825-9083-A57A45A035B5}" dt="2024-10-29T17:10:11.762" v="165" actId="20577"/>
        <pc:sldMkLst>
          <pc:docMk/>
          <pc:sldMk cId="705972691" sldId="298"/>
        </pc:sldMkLst>
        <pc:spChg chg="mod">
          <ac:chgData name="Smriti Sharma" userId="1b5b3436-7c0b-4517-9b7c-474426f3db39" providerId="ADAL" clId="{3D6436E6-1693-4825-9083-A57A45A035B5}" dt="2024-10-29T17:10:11.762" v="165" actId="20577"/>
          <ac:spMkLst>
            <pc:docMk/>
            <pc:sldMk cId="705972691" sldId="298"/>
            <ac:spMk id="7" creationId="{379BD361-EBEB-A7D9-C952-398A311FF32C}"/>
          </ac:spMkLst>
        </pc:spChg>
      </pc:sldChg>
      <pc:sldChg chg="modSp mod">
        <pc:chgData name="Smriti Sharma" userId="1b5b3436-7c0b-4517-9b7c-474426f3db39" providerId="ADAL" clId="{3D6436E6-1693-4825-9083-A57A45A035B5}" dt="2024-10-29T17:10:17.789" v="173" actId="20577"/>
        <pc:sldMkLst>
          <pc:docMk/>
          <pc:sldMk cId="2033381068" sldId="299"/>
        </pc:sldMkLst>
        <pc:spChg chg="mod">
          <ac:chgData name="Smriti Sharma" userId="1b5b3436-7c0b-4517-9b7c-474426f3db39" providerId="ADAL" clId="{3D6436E6-1693-4825-9083-A57A45A035B5}" dt="2024-10-29T17:10:17.789" v="173" actId="20577"/>
          <ac:spMkLst>
            <pc:docMk/>
            <pc:sldMk cId="2033381068" sldId="299"/>
            <ac:spMk id="7" creationId="{C034B0BB-6523-5863-E413-DF7C49A1D284}"/>
          </ac:spMkLst>
        </pc:spChg>
      </pc:sldChg>
      <pc:sldChg chg="modSp mod">
        <pc:chgData name="Smriti Sharma" userId="1b5b3436-7c0b-4517-9b7c-474426f3db39" providerId="ADAL" clId="{3D6436E6-1693-4825-9083-A57A45A035B5}" dt="2024-10-29T17:46:55.236" v="488" actId="20577"/>
        <pc:sldMkLst>
          <pc:docMk/>
          <pc:sldMk cId="406703035" sldId="301"/>
        </pc:sldMkLst>
        <pc:spChg chg="mod">
          <ac:chgData name="Smriti Sharma" userId="1b5b3436-7c0b-4517-9b7c-474426f3db39" providerId="ADAL" clId="{3D6436E6-1693-4825-9083-A57A45A035B5}" dt="2024-10-29T17:46:55.236" v="488" actId="20577"/>
          <ac:spMkLst>
            <pc:docMk/>
            <pc:sldMk cId="406703035" sldId="301"/>
            <ac:spMk id="9" creationId="{6ECAB1D7-FE14-3649-0AA5-915FF54DA72E}"/>
          </ac:spMkLst>
        </pc:spChg>
      </pc:sldChg>
      <pc:sldChg chg="modSp mod">
        <pc:chgData name="Smriti Sharma" userId="1b5b3436-7c0b-4517-9b7c-474426f3db39" providerId="ADAL" clId="{3D6436E6-1693-4825-9083-A57A45A035B5}" dt="2024-10-29T17:26:19.295" v="368" actId="1076"/>
        <pc:sldMkLst>
          <pc:docMk/>
          <pc:sldMk cId="2237233311" sldId="303"/>
        </pc:sldMkLst>
        <pc:spChg chg="mod">
          <ac:chgData name="Smriti Sharma" userId="1b5b3436-7c0b-4517-9b7c-474426f3db39" providerId="ADAL" clId="{3D6436E6-1693-4825-9083-A57A45A035B5}" dt="2024-10-29T17:26:11.147" v="366" actId="14100"/>
          <ac:spMkLst>
            <pc:docMk/>
            <pc:sldMk cId="2237233311" sldId="303"/>
            <ac:spMk id="8" creationId="{9B973D5B-351D-0568-85F9-A615312C1A2B}"/>
          </ac:spMkLst>
        </pc:spChg>
        <pc:graphicFrameChg chg="mod modGraphic">
          <ac:chgData name="Smriti Sharma" userId="1b5b3436-7c0b-4517-9b7c-474426f3db39" providerId="ADAL" clId="{3D6436E6-1693-4825-9083-A57A45A035B5}" dt="2024-10-29T17:26:19.295" v="368" actId="1076"/>
          <ac:graphicFrameMkLst>
            <pc:docMk/>
            <pc:sldMk cId="2237233311" sldId="303"/>
            <ac:graphicFrameMk id="2" creationId="{D7C9E101-9F87-97E4-C552-E19FD06C3D3C}"/>
          </ac:graphicFrameMkLst>
        </pc:graphicFrameChg>
      </pc:sldChg>
      <pc:sldChg chg="addSp delSp modSp mod">
        <pc:chgData name="Smriti Sharma" userId="1b5b3436-7c0b-4517-9b7c-474426f3db39" providerId="ADAL" clId="{3D6436E6-1693-4825-9083-A57A45A035B5}" dt="2024-10-29T19:27:26.639" v="1604" actId="20577"/>
        <pc:sldMkLst>
          <pc:docMk/>
          <pc:sldMk cId="1579814780" sldId="304"/>
        </pc:sldMkLst>
        <pc:spChg chg="mod">
          <ac:chgData name="Smriti Sharma" userId="1b5b3436-7c0b-4517-9b7c-474426f3db39" providerId="ADAL" clId="{3D6436E6-1693-4825-9083-A57A45A035B5}" dt="2024-10-29T19:27:26.639" v="1604" actId="20577"/>
          <ac:spMkLst>
            <pc:docMk/>
            <pc:sldMk cId="1579814780" sldId="304"/>
            <ac:spMk id="6" creationId="{FA7B8B5B-7080-663B-5A7C-F81BB5BE1FFD}"/>
          </ac:spMkLst>
        </pc:spChg>
        <pc:spChg chg="mod">
          <ac:chgData name="Smriti Sharma" userId="1b5b3436-7c0b-4517-9b7c-474426f3db39" providerId="ADAL" clId="{3D6436E6-1693-4825-9083-A57A45A035B5}" dt="2024-10-29T18:51:33.861" v="794" actId="20577"/>
          <ac:spMkLst>
            <pc:docMk/>
            <pc:sldMk cId="1579814780" sldId="304"/>
            <ac:spMk id="7" creationId="{DB97678B-9C03-2B48-9F22-B957850D1413}"/>
          </ac:spMkLst>
        </pc:spChg>
        <pc:spChg chg="mod">
          <ac:chgData name="Smriti Sharma" userId="1b5b3436-7c0b-4517-9b7c-474426f3db39" providerId="ADAL" clId="{3D6436E6-1693-4825-9083-A57A45A035B5}" dt="2024-10-29T18:51:48.554" v="831" actId="20577"/>
          <ac:spMkLst>
            <pc:docMk/>
            <pc:sldMk cId="1579814780" sldId="304"/>
            <ac:spMk id="9" creationId="{155CF5BE-CE99-EF0B-FBEB-D08CCB9D9430}"/>
          </ac:spMkLst>
        </pc:spChg>
        <pc:graphicFrameChg chg="add mod">
          <ac:chgData name="Smriti Sharma" userId="1b5b3436-7c0b-4517-9b7c-474426f3db39" providerId="ADAL" clId="{3D6436E6-1693-4825-9083-A57A45A035B5}" dt="2024-10-29T18:59:47.988" v="858" actId="404"/>
          <ac:graphicFrameMkLst>
            <pc:docMk/>
            <pc:sldMk cId="1579814780" sldId="304"/>
            <ac:graphicFrameMk id="3" creationId="{29380A15-9422-E3CB-8210-55B5622412A8}"/>
          </ac:graphicFrameMkLst>
        </pc:graphicFrameChg>
        <pc:graphicFrameChg chg="add mod">
          <ac:chgData name="Smriti Sharma" userId="1b5b3436-7c0b-4517-9b7c-474426f3db39" providerId="ADAL" clId="{3D6436E6-1693-4825-9083-A57A45A035B5}" dt="2024-10-29T19:05:23.474" v="1075" actId="404"/>
          <ac:graphicFrameMkLst>
            <pc:docMk/>
            <pc:sldMk cId="1579814780" sldId="304"/>
            <ac:graphicFrameMk id="4" creationId="{9D8F97E9-30C4-4DD6-ABC8-A3B7DDF4D1FD}"/>
          </ac:graphicFrameMkLst>
        </pc:graphicFrameChg>
      </pc:sldChg>
      <pc:sldChg chg="del">
        <pc:chgData name="Smriti Sharma" userId="1b5b3436-7c0b-4517-9b7c-474426f3db39" providerId="ADAL" clId="{3D6436E6-1693-4825-9083-A57A45A035B5}" dt="2024-10-29T17:46:12.603" v="437" actId="47"/>
        <pc:sldMkLst>
          <pc:docMk/>
          <pc:sldMk cId="233120146" sldId="307"/>
        </pc:sldMkLst>
      </pc:sldChg>
      <pc:sldChg chg="del">
        <pc:chgData name="Smriti Sharma" userId="1b5b3436-7c0b-4517-9b7c-474426f3db39" providerId="ADAL" clId="{3D6436E6-1693-4825-9083-A57A45A035B5}" dt="2024-10-29T17:46:13.472" v="438" actId="47"/>
        <pc:sldMkLst>
          <pc:docMk/>
          <pc:sldMk cId="1589021837" sldId="308"/>
        </pc:sldMkLst>
      </pc:sldChg>
      <pc:sldChg chg="del">
        <pc:chgData name="Smriti Sharma" userId="1b5b3436-7c0b-4517-9b7c-474426f3db39" providerId="ADAL" clId="{3D6436E6-1693-4825-9083-A57A45A035B5}" dt="2024-10-29T17:46:14.189" v="439" actId="47"/>
        <pc:sldMkLst>
          <pc:docMk/>
          <pc:sldMk cId="1407627243" sldId="309"/>
        </pc:sldMkLst>
      </pc:sldChg>
      <pc:sldChg chg="del">
        <pc:chgData name="Smriti Sharma" userId="1b5b3436-7c0b-4517-9b7c-474426f3db39" providerId="ADAL" clId="{3D6436E6-1693-4825-9083-A57A45A035B5}" dt="2024-10-29T17:28:06.041" v="369" actId="47"/>
        <pc:sldMkLst>
          <pc:docMk/>
          <pc:sldMk cId="873492699" sldId="310"/>
        </pc:sldMkLst>
      </pc:sldChg>
      <pc:sldChg chg="modSp mod">
        <pc:chgData name="Smriti Sharma" userId="1b5b3436-7c0b-4517-9b7c-474426f3db39" providerId="ADAL" clId="{3D6436E6-1693-4825-9083-A57A45A035B5}" dt="2024-10-29T19:10:52.450" v="1379" actId="20577"/>
        <pc:sldMkLst>
          <pc:docMk/>
          <pc:sldMk cId="2466245014" sldId="311"/>
        </pc:sldMkLst>
        <pc:spChg chg="mod">
          <ac:chgData name="Smriti Sharma" userId="1b5b3436-7c0b-4517-9b7c-474426f3db39" providerId="ADAL" clId="{3D6436E6-1693-4825-9083-A57A45A035B5}" dt="2024-10-29T19:10:52.450" v="1379" actId="20577"/>
          <ac:spMkLst>
            <pc:docMk/>
            <pc:sldMk cId="2466245014" sldId="311"/>
            <ac:spMk id="4" creationId="{7DE7E37F-FE4A-1042-187D-9EF6B935A491}"/>
          </ac:spMkLst>
        </pc:spChg>
      </pc:sldChg>
      <pc:sldChg chg="addSp delSp modSp new mod">
        <pc:chgData name="Smriti Sharma" userId="1b5b3436-7c0b-4517-9b7c-474426f3db39" providerId="ADAL" clId="{3D6436E6-1693-4825-9083-A57A45A035B5}" dt="2024-10-29T19:12:39.889" v="1450" actId="1076"/>
        <pc:sldMkLst>
          <pc:docMk/>
          <pc:sldMk cId="3222450855" sldId="312"/>
        </pc:sldMkLst>
        <pc:spChg chg="mod">
          <ac:chgData name="Smriti Sharma" userId="1b5b3436-7c0b-4517-9b7c-474426f3db39" providerId="ADAL" clId="{3D6436E6-1693-4825-9083-A57A45A035B5}" dt="2024-10-29T19:11:32.054" v="1441" actId="20577"/>
          <ac:spMkLst>
            <pc:docMk/>
            <pc:sldMk cId="3222450855" sldId="312"/>
            <ac:spMk id="4" creationId="{7A4F33BD-5ADD-A29B-7C4A-3696C699681C}"/>
          </ac:spMkLst>
        </pc:spChg>
        <pc:picChg chg="add mod">
          <ac:chgData name="Smriti Sharma" userId="1b5b3436-7c0b-4517-9b7c-474426f3db39" providerId="ADAL" clId="{3D6436E6-1693-4825-9083-A57A45A035B5}" dt="2024-10-29T19:11:59.816" v="1445" actId="1076"/>
          <ac:picMkLst>
            <pc:docMk/>
            <pc:sldMk cId="3222450855" sldId="312"/>
            <ac:picMk id="3074" creationId="{DD765CBF-9EC8-A4DF-6AA8-F3FDA9489A77}"/>
          </ac:picMkLst>
        </pc:picChg>
        <pc:picChg chg="add mod">
          <ac:chgData name="Smriti Sharma" userId="1b5b3436-7c0b-4517-9b7c-474426f3db39" providerId="ADAL" clId="{3D6436E6-1693-4825-9083-A57A45A035B5}" dt="2024-10-29T19:12:39.889" v="1450" actId="1076"/>
          <ac:picMkLst>
            <pc:docMk/>
            <pc:sldMk cId="3222450855" sldId="312"/>
            <ac:picMk id="3076" creationId="{CC0D7255-F82C-C343-485A-47FE053CAE80}"/>
          </ac:picMkLst>
        </pc:picChg>
      </pc:sldChg>
      <pc:sldChg chg="delSp modSp new mod">
        <pc:chgData name="Smriti Sharma" userId="1b5b3436-7c0b-4517-9b7c-474426f3db39" providerId="ADAL" clId="{3D6436E6-1693-4825-9083-A57A45A035B5}" dt="2024-11-01T15:50:34.213" v="1720" actId="478"/>
        <pc:sldMkLst>
          <pc:docMk/>
          <pc:sldMk cId="2654230114" sldId="313"/>
        </pc:sldMkLst>
        <pc:spChg chg="mod">
          <ac:chgData name="Smriti Sharma" userId="1b5b3436-7c0b-4517-9b7c-474426f3db39" providerId="ADAL" clId="{3D6436E6-1693-4825-9083-A57A45A035B5}" dt="2024-11-01T15:50:24.403" v="1719" actId="20577"/>
          <ac:spMkLst>
            <pc:docMk/>
            <pc:sldMk cId="2654230114" sldId="313"/>
            <ac:spMk id="2" creationId="{41422D30-701B-89B6-EC3D-976EDB055591}"/>
          </ac:spMkLst>
        </pc:spChg>
        <pc:spChg chg="mod">
          <ac:chgData name="Smriti Sharma" userId="1b5b3436-7c0b-4517-9b7c-474426f3db39" providerId="ADAL" clId="{3D6436E6-1693-4825-9083-A57A45A035B5}" dt="2024-11-01T15:48:48.087" v="1688" actId="20577"/>
          <ac:spMkLst>
            <pc:docMk/>
            <pc:sldMk cId="2654230114" sldId="313"/>
            <ac:spMk id="4" creationId="{1FD61DD4-45F6-EF44-6964-618426582F0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oleObject" Target="https://mykeylogic.sharepoint.com/sites/KL_PRJ_EMAT-ModelIntegration-MAGIIC/Shared%20Documents/Model%20Integration%20-%20MAGIIC/EY2024%20work%20(starting%20June%201%202024)/USAEE%202024/charts%20for%20the%20deck.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mykeylogic.sharepoint.com/sites/KL_PRJ_EMAT-ModelIntegration-MAGIIC/Shared%20Documents/Model%20Integration%20-%20MAGIIC/EY2024%20work%20(starting%20June%201%202024)/USAEE%202024/charts%20for%20the%20deck.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https://mykeylogic.sharepoint.com/sites/KL_PRJ_EMAT-ModelIntegration-MAGIIC/Shared%20Documents/Model%20Integration%20-%20MAGIIC/EY2024%20work%20(starting%20June%201%202024)/USAEE%202024/charts%20for%20the%20deck.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1" Type="http://schemas.openxmlformats.org/officeDocument/2006/relationships/oleObject" Target="https://mykeylogic-my.sharepoint.com/personal/smriti_sharma_keylogic_com/Documents/Desktop/Smriti%20Work%20Folder/Model%20integration%20(Activity%20004)/2023%20work/Feb-March%202024%20deliverables/050ref22_MARKAL%20charts%20for%20final%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Existing Capacity</a:t>
            </a:r>
          </a:p>
        </c:rich>
      </c:tx>
      <c:layout>
        <c:manualLayout>
          <c:xMode val="edge"/>
          <c:yMode val="edge"/>
          <c:x val="0.39084407708666197"/>
          <c:y val="2.6857143259949656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11990873073275267"/>
          <c:y val="0.10669331868604789"/>
          <c:w val="0.87169366541278315"/>
          <c:h val="0.76060320556955319"/>
        </c:manualLayout>
      </c:layout>
      <c:barChart>
        <c:barDir val="col"/>
        <c:grouping val="stacked"/>
        <c:varyColors val="0"/>
        <c:ser>
          <c:idx val="0"/>
          <c:order val="0"/>
          <c:tx>
            <c:strRef>
              <c:f>'markal capacity'!$A$3</c:f>
              <c:strCache>
                <c:ptCount val="1"/>
                <c:pt idx="0">
                  <c:v>Battery Storage</c:v>
                </c:pt>
              </c:strCache>
            </c:strRef>
          </c:tx>
          <c:spPr>
            <a:solidFill>
              <a:schemeClr val="accent2"/>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capacity'!$B$3:$H$3</c:f>
              <c:numCache>
                <c:formatCode>_(* #,##0.0_);_(* \(#,##0.0\);_(* "-"??_);_(@_)</c:formatCode>
                <c:ptCount val="7"/>
                <c:pt idx="0">
                  <c:v>0</c:v>
                </c:pt>
                <c:pt idx="1">
                  <c:v>0</c:v>
                </c:pt>
                <c:pt idx="2">
                  <c:v>5.26</c:v>
                </c:pt>
                <c:pt idx="3">
                  <c:v>14.25</c:v>
                </c:pt>
                <c:pt idx="4">
                  <c:v>15.96</c:v>
                </c:pt>
                <c:pt idx="5">
                  <c:v>16.39</c:v>
                </c:pt>
                <c:pt idx="6">
                  <c:v>16.72</c:v>
                </c:pt>
              </c:numCache>
            </c:numRef>
          </c:val>
          <c:extLst>
            <c:ext xmlns:c16="http://schemas.microsoft.com/office/drawing/2014/chart" uri="{C3380CC4-5D6E-409C-BE32-E72D297353CC}">
              <c16:uniqueId val="{00000000-B22D-489B-96F7-5231F2480819}"/>
            </c:ext>
          </c:extLst>
        </c:ser>
        <c:ser>
          <c:idx val="1"/>
          <c:order val="1"/>
          <c:tx>
            <c:strRef>
              <c:f>'markal capacity'!$A$4</c:f>
              <c:strCache>
                <c:ptCount val="1"/>
                <c:pt idx="0">
                  <c:v>Advanced Coal</c:v>
                </c:pt>
              </c:strCache>
            </c:strRef>
          </c:tx>
          <c:spPr>
            <a:solidFill>
              <a:schemeClr val="accent4"/>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capacity'!$B$4:$H$4</c:f>
              <c:numCache>
                <c:formatCode>_(* #,##0.0_);_(* \(#,##0.0\);_(* "-"??_);_(@_)</c:formatCode>
                <c:ptCount val="7"/>
                <c:pt idx="0">
                  <c:v>0</c:v>
                </c:pt>
                <c:pt idx="1">
                  <c:v>0</c:v>
                </c:pt>
                <c:pt idx="2">
                  <c:v>0</c:v>
                </c:pt>
                <c:pt idx="3">
                  <c:v>0.05</c:v>
                </c:pt>
                <c:pt idx="4">
                  <c:v>0.05</c:v>
                </c:pt>
                <c:pt idx="5">
                  <c:v>0.05</c:v>
                </c:pt>
                <c:pt idx="6">
                  <c:v>0.05</c:v>
                </c:pt>
              </c:numCache>
            </c:numRef>
          </c:val>
          <c:extLst>
            <c:ext xmlns:c16="http://schemas.microsoft.com/office/drawing/2014/chart" uri="{C3380CC4-5D6E-409C-BE32-E72D297353CC}">
              <c16:uniqueId val="{00000001-B22D-489B-96F7-5231F2480819}"/>
            </c:ext>
          </c:extLst>
        </c:ser>
        <c:ser>
          <c:idx val="2"/>
          <c:order val="2"/>
          <c:tx>
            <c:strRef>
              <c:f>'markal capacity'!$A$5</c:f>
              <c:strCache>
                <c:ptCount val="1"/>
                <c:pt idx="0">
                  <c:v>Combined Cycle</c:v>
                </c:pt>
              </c:strCache>
            </c:strRef>
          </c:tx>
          <c:spPr>
            <a:solidFill>
              <a:schemeClr val="accent6"/>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capacity'!$B$5:$H$5</c:f>
              <c:numCache>
                <c:formatCode>_(* #,##0.0_);_(* \(#,##0.0\);_(* "-"??_);_(@_)</c:formatCode>
                <c:ptCount val="7"/>
                <c:pt idx="0">
                  <c:v>67.61</c:v>
                </c:pt>
                <c:pt idx="1">
                  <c:v>57.54</c:v>
                </c:pt>
                <c:pt idx="2">
                  <c:v>45.44</c:v>
                </c:pt>
                <c:pt idx="3">
                  <c:v>34.303530000000002</c:v>
                </c:pt>
                <c:pt idx="4">
                  <c:v>27.081580000000002</c:v>
                </c:pt>
                <c:pt idx="5">
                  <c:v>23.56148</c:v>
                </c:pt>
                <c:pt idx="6">
                  <c:v>22.331479999999999</c:v>
                </c:pt>
              </c:numCache>
            </c:numRef>
          </c:val>
          <c:extLst>
            <c:ext xmlns:c16="http://schemas.microsoft.com/office/drawing/2014/chart" uri="{C3380CC4-5D6E-409C-BE32-E72D297353CC}">
              <c16:uniqueId val="{00000002-B22D-489B-96F7-5231F2480819}"/>
            </c:ext>
          </c:extLst>
        </c:ser>
        <c:ser>
          <c:idx val="3"/>
          <c:order val="3"/>
          <c:tx>
            <c:strRef>
              <c:f>'markal capacity'!$A$6</c:f>
              <c:strCache>
                <c:ptCount val="1"/>
                <c:pt idx="0">
                  <c:v>Combined Cycle Retrofit</c:v>
                </c:pt>
              </c:strCache>
            </c:strRef>
          </c:tx>
          <c:spPr>
            <a:solidFill>
              <a:schemeClr val="accent2">
                <a:lumMod val="6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capacity'!$B$6:$H$6</c:f>
              <c:numCache>
                <c:formatCode>_(* #,##0.0_);_(* \(#,##0.0\);_(* "-"??_);_(@_)</c:formatCode>
                <c:ptCount val="7"/>
                <c:pt idx="0">
                  <c:v>0</c:v>
                </c:pt>
                <c:pt idx="1">
                  <c:v>0</c:v>
                </c:pt>
                <c:pt idx="2">
                  <c:v>0</c:v>
                </c:pt>
                <c:pt idx="3">
                  <c:v>1.6469999999999999E-2</c:v>
                </c:pt>
                <c:pt idx="4">
                  <c:v>1.8419999999999999E-2</c:v>
                </c:pt>
                <c:pt idx="5">
                  <c:v>1.8519999999999998E-2</c:v>
                </c:pt>
                <c:pt idx="6">
                  <c:v>1.8519999999999998E-2</c:v>
                </c:pt>
              </c:numCache>
            </c:numRef>
          </c:val>
          <c:extLst>
            <c:ext xmlns:c16="http://schemas.microsoft.com/office/drawing/2014/chart" uri="{C3380CC4-5D6E-409C-BE32-E72D297353CC}">
              <c16:uniqueId val="{00000003-B22D-489B-96F7-5231F2480819}"/>
            </c:ext>
          </c:extLst>
        </c:ser>
        <c:ser>
          <c:idx val="4"/>
          <c:order val="4"/>
          <c:tx>
            <c:strRef>
              <c:f>'markal capacity'!$A$7</c:f>
              <c:strCache>
                <c:ptCount val="1"/>
                <c:pt idx="0">
                  <c:v>Conventional Hydro</c:v>
                </c:pt>
              </c:strCache>
            </c:strRef>
          </c:tx>
          <c:spPr>
            <a:solidFill>
              <a:schemeClr val="accent4">
                <a:lumMod val="6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capacity'!$B$7:$H$7</c:f>
              <c:numCache>
                <c:formatCode>_(* #,##0.0_);_(* \(#,##0.0\);_(* "-"??_);_(@_)</c:formatCode>
                <c:ptCount val="7"/>
                <c:pt idx="0">
                  <c:v>14.05</c:v>
                </c:pt>
                <c:pt idx="1">
                  <c:v>13.86</c:v>
                </c:pt>
                <c:pt idx="2">
                  <c:v>13.86</c:v>
                </c:pt>
                <c:pt idx="3">
                  <c:v>13.86</c:v>
                </c:pt>
                <c:pt idx="4">
                  <c:v>13.86</c:v>
                </c:pt>
                <c:pt idx="5">
                  <c:v>13.86</c:v>
                </c:pt>
                <c:pt idx="6">
                  <c:v>13.86</c:v>
                </c:pt>
              </c:numCache>
            </c:numRef>
          </c:val>
          <c:extLst>
            <c:ext xmlns:c16="http://schemas.microsoft.com/office/drawing/2014/chart" uri="{C3380CC4-5D6E-409C-BE32-E72D297353CC}">
              <c16:uniqueId val="{00000004-B22D-489B-96F7-5231F2480819}"/>
            </c:ext>
          </c:extLst>
        </c:ser>
        <c:ser>
          <c:idx val="5"/>
          <c:order val="5"/>
          <c:tx>
            <c:strRef>
              <c:f>'markal capacity'!$A$8</c:f>
              <c:strCache>
                <c:ptCount val="1"/>
                <c:pt idx="0">
                  <c:v>CT Gas</c:v>
                </c:pt>
              </c:strCache>
            </c:strRef>
          </c:tx>
          <c:spPr>
            <a:solidFill>
              <a:schemeClr val="accent6">
                <a:lumMod val="6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capacity'!$B$8:$H$8</c:f>
              <c:numCache>
                <c:formatCode>_(* #,##0.0_);_(* \(#,##0.0\);_(* "-"??_);_(@_)</c:formatCode>
                <c:ptCount val="7"/>
                <c:pt idx="0">
                  <c:v>50.260000000000005</c:v>
                </c:pt>
                <c:pt idx="1">
                  <c:v>50.260000000000005</c:v>
                </c:pt>
                <c:pt idx="2">
                  <c:v>41.89</c:v>
                </c:pt>
                <c:pt idx="3">
                  <c:v>27.93</c:v>
                </c:pt>
                <c:pt idx="4">
                  <c:v>19.329999999999998</c:v>
                </c:pt>
                <c:pt idx="5">
                  <c:v>24.41</c:v>
                </c:pt>
                <c:pt idx="6">
                  <c:v>32.1</c:v>
                </c:pt>
              </c:numCache>
            </c:numRef>
          </c:val>
          <c:extLst>
            <c:ext xmlns:c16="http://schemas.microsoft.com/office/drawing/2014/chart" uri="{C3380CC4-5D6E-409C-BE32-E72D297353CC}">
              <c16:uniqueId val="{00000005-B22D-489B-96F7-5231F2480819}"/>
            </c:ext>
          </c:extLst>
        </c:ser>
        <c:ser>
          <c:idx val="6"/>
          <c:order val="6"/>
          <c:tx>
            <c:strRef>
              <c:f>'markal capacity'!$A$9</c:f>
              <c:strCache>
                <c:ptCount val="1"/>
                <c:pt idx="0">
                  <c:v>CT Oil</c:v>
                </c:pt>
              </c:strCache>
            </c:strRef>
          </c:tx>
          <c:spPr>
            <a:solidFill>
              <a:schemeClr val="accent2">
                <a:lumMod val="80000"/>
                <a:lumOff val="2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capacity'!$B$9:$H$9</c:f>
              <c:numCache>
                <c:formatCode>_(* #,##0.0_);_(* \(#,##0.0\);_(* "-"??_);_(@_)</c:formatCode>
                <c:ptCount val="7"/>
                <c:pt idx="0">
                  <c:v>6.04</c:v>
                </c:pt>
                <c:pt idx="1">
                  <c:v>3.05</c:v>
                </c:pt>
                <c:pt idx="2">
                  <c:v>1.05</c:v>
                </c:pt>
                <c:pt idx="3">
                  <c:v>0.19</c:v>
                </c:pt>
                <c:pt idx="4">
                  <c:v>0</c:v>
                </c:pt>
                <c:pt idx="5">
                  <c:v>0</c:v>
                </c:pt>
                <c:pt idx="6">
                  <c:v>0</c:v>
                </c:pt>
              </c:numCache>
            </c:numRef>
          </c:val>
          <c:extLst>
            <c:ext xmlns:c16="http://schemas.microsoft.com/office/drawing/2014/chart" uri="{C3380CC4-5D6E-409C-BE32-E72D297353CC}">
              <c16:uniqueId val="{00000006-B22D-489B-96F7-5231F2480819}"/>
            </c:ext>
          </c:extLst>
        </c:ser>
        <c:ser>
          <c:idx val="7"/>
          <c:order val="7"/>
          <c:tx>
            <c:strRef>
              <c:f>'markal capacity'!$A$10</c:f>
              <c:strCache>
                <c:ptCount val="1"/>
                <c:pt idx="0">
                  <c:v>CT Other</c:v>
                </c:pt>
              </c:strCache>
            </c:strRef>
          </c:tx>
          <c:spPr>
            <a:solidFill>
              <a:schemeClr val="accent4">
                <a:lumMod val="80000"/>
                <a:lumOff val="2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capacity'!$B$10:$H$10</c:f>
              <c:numCache>
                <c:formatCode>_(* #,##0.0_);_(* \(#,##0.0\);_(* "-"??_);_(@_)</c:formatCode>
                <c:ptCount val="7"/>
                <c:pt idx="0">
                  <c:v>0.01</c:v>
                </c:pt>
                <c:pt idx="1">
                  <c:v>0.01</c:v>
                </c:pt>
                <c:pt idx="2">
                  <c:v>0.01</c:v>
                </c:pt>
                <c:pt idx="3">
                  <c:v>0.01</c:v>
                </c:pt>
                <c:pt idx="4">
                  <c:v>0.01</c:v>
                </c:pt>
                <c:pt idx="5">
                  <c:v>0.01</c:v>
                </c:pt>
                <c:pt idx="6">
                  <c:v>0.01</c:v>
                </c:pt>
              </c:numCache>
            </c:numRef>
          </c:val>
          <c:extLst>
            <c:ext xmlns:c16="http://schemas.microsoft.com/office/drawing/2014/chart" uri="{C3380CC4-5D6E-409C-BE32-E72D297353CC}">
              <c16:uniqueId val="{00000007-B22D-489B-96F7-5231F2480819}"/>
            </c:ext>
          </c:extLst>
        </c:ser>
        <c:ser>
          <c:idx val="8"/>
          <c:order val="8"/>
          <c:tx>
            <c:strRef>
              <c:f>'markal capacity'!$A$11</c:f>
              <c:strCache>
                <c:ptCount val="1"/>
                <c:pt idx="0">
                  <c:v>IC Other</c:v>
                </c:pt>
              </c:strCache>
            </c:strRef>
          </c:tx>
          <c:spPr>
            <a:solidFill>
              <a:schemeClr val="accent6">
                <a:lumMod val="80000"/>
                <a:lumOff val="2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capacity'!$B$11:$H$11</c:f>
              <c:numCache>
                <c:formatCode>_(* #,##0.0_);_(* \(#,##0.0\);_(* "-"??_);_(@_)</c:formatCode>
                <c:ptCount val="7"/>
                <c:pt idx="0">
                  <c:v>0.13</c:v>
                </c:pt>
                <c:pt idx="1">
                  <c:v>0.13</c:v>
                </c:pt>
                <c:pt idx="2">
                  <c:v>0.13</c:v>
                </c:pt>
                <c:pt idx="3">
                  <c:v>0.13</c:v>
                </c:pt>
                <c:pt idx="4">
                  <c:v>0.13</c:v>
                </c:pt>
                <c:pt idx="5">
                  <c:v>0.13</c:v>
                </c:pt>
                <c:pt idx="6">
                  <c:v>0.13</c:v>
                </c:pt>
              </c:numCache>
            </c:numRef>
          </c:val>
          <c:extLst>
            <c:ext xmlns:c16="http://schemas.microsoft.com/office/drawing/2014/chart" uri="{C3380CC4-5D6E-409C-BE32-E72D297353CC}">
              <c16:uniqueId val="{00000008-B22D-489B-96F7-5231F2480819}"/>
            </c:ext>
          </c:extLst>
        </c:ser>
        <c:ser>
          <c:idx val="9"/>
          <c:order val="9"/>
          <c:tx>
            <c:strRef>
              <c:f>'markal capacity'!$A$12</c:f>
              <c:strCache>
                <c:ptCount val="1"/>
                <c:pt idx="0">
                  <c:v>New Biomass + CCS</c:v>
                </c:pt>
              </c:strCache>
            </c:strRef>
          </c:tx>
          <c:spPr>
            <a:solidFill>
              <a:schemeClr val="accent2">
                <a:lumMod val="8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capacity'!$B$12:$H$12</c:f>
              <c:numCache>
                <c:formatCode>_(* #,##0.0_);_(* \(#,##0.0\);_(* "-"??_);_(@_)</c:formatCode>
                <c:ptCount val="7"/>
                <c:pt idx="0">
                  <c:v>0</c:v>
                </c:pt>
                <c:pt idx="1">
                  <c:v>0</c:v>
                </c:pt>
                <c:pt idx="2">
                  <c:v>16.47</c:v>
                </c:pt>
                <c:pt idx="3">
                  <c:v>18.420000000000002</c:v>
                </c:pt>
                <c:pt idx="4">
                  <c:v>18.52</c:v>
                </c:pt>
                <c:pt idx="5">
                  <c:v>18.52</c:v>
                </c:pt>
                <c:pt idx="6">
                  <c:v>18.52</c:v>
                </c:pt>
              </c:numCache>
            </c:numRef>
          </c:val>
          <c:extLst>
            <c:ext xmlns:c16="http://schemas.microsoft.com/office/drawing/2014/chart" uri="{C3380CC4-5D6E-409C-BE32-E72D297353CC}">
              <c16:uniqueId val="{00000009-B22D-489B-96F7-5231F2480819}"/>
            </c:ext>
          </c:extLst>
        </c:ser>
        <c:ser>
          <c:idx val="10"/>
          <c:order val="10"/>
          <c:tx>
            <c:strRef>
              <c:f>'markal capacity'!$A$13</c:f>
              <c:strCache>
                <c:ptCount val="1"/>
                <c:pt idx="0">
                  <c:v>Nuclear</c:v>
                </c:pt>
              </c:strCache>
            </c:strRef>
          </c:tx>
          <c:spPr>
            <a:solidFill>
              <a:schemeClr val="accent4">
                <a:lumMod val="8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capacity'!$B$13:$H$13</c:f>
              <c:numCache>
                <c:formatCode>_(* #,##0.0_);_(* \(#,##0.0\);_(* "-"??_);_(@_)</c:formatCode>
                <c:ptCount val="7"/>
                <c:pt idx="0">
                  <c:v>35.96</c:v>
                </c:pt>
                <c:pt idx="1">
                  <c:v>35.379999999999995</c:v>
                </c:pt>
                <c:pt idx="2">
                  <c:v>43.95</c:v>
                </c:pt>
                <c:pt idx="3">
                  <c:v>46.260000000000005</c:v>
                </c:pt>
                <c:pt idx="4">
                  <c:v>51.81</c:v>
                </c:pt>
                <c:pt idx="5">
                  <c:v>55.550000000000004</c:v>
                </c:pt>
                <c:pt idx="6">
                  <c:v>63.819999999999993</c:v>
                </c:pt>
              </c:numCache>
            </c:numRef>
          </c:val>
          <c:extLst>
            <c:ext xmlns:c16="http://schemas.microsoft.com/office/drawing/2014/chart" uri="{C3380CC4-5D6E-409C-BE32-E72D297353CC}">
              <c16:uniqueId val="{0000000A-B22D-489B-96F7-5231F2480819}"/>
            </c:ext>
          </c:extLst>
        </c:ser>
        <c:ser>
          <c:idx val="11"/>
          <c:order val="11"/>
          <c:tx>
            <c:strRef>
              <c:f>'markal capacity'!$A$14</c:f>
              <c:strCache>
                <c:ptCount val="1"/>
                <c:pt idx="0">
                  <c:v>Pumped Storage Hydro</c:v>
                </c:pt>
              </c:strCache>
            </c:strRef>
          </c:tx>
          <c:spPr>
            <a:solidFill>
              <a:schemeClr val="accent6">
                <a:lumMod val="8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capacity'!$B$14:$H$14</c:f>
              <c:numCache>
                <c:formatCode>_(* #,##0.0_);_(* \(#,##0.0\);_(* "-"??_);_(@_)</c:formatCode>
                <c:ptCount val="7"/>
                <c:pt idx="0">
                  <c:v>15.59</c:v>
                </c:pt>
                <c:pt idx="1">
                  <c:v>15.59</c:v>
                </c:pt>
                <c:pt idx="2">
                  <c:v>15.59</c:v>
                </c:pt>
                <c:pt idx="3">
                  <c:v>15.59</c:v>
                </c:pt>
                <c:pt idx="4">
                  <c:v>15.59</c:v>
                </c:pt>
                <c:pt idx="5">
                  <c:v>15.59</c:v>
                </c:pt>
                <c:pt idx="6">
                  <c:v>15.59</c:v>
                </c:pt>
              </c:numCache>
            </c:numRef>
          </c:val>
          <c:extLst>
            <c:ext xmlns:c16="http://schemas.microsoft.com/office/drawing/2014/chart" uri="{C3380CC4-5D6E-409C-BE32-E72D297353CC}">
              <c16:uniqueId val="{0000000B-B22D-489B-96F7-5231F2480819}"/>
            </c:ext>
          </c:extLst>
        </c:ser>
        <c:ser>
          <c:idx val="12"/>
          <c:order val="12"/>
          <c:tx>
            <c:strRef>
              <c:f>'markal capacity'!$A$15</c:f>
              <c:strCache>
                <c:ptCount val="1"/>
                <c:pt idx="0">
                  <c:v>Solar PV</c:v>
                </c:pt>
              </c:strCache>
            </c:strRef>
          </c:tx>
          <c:spPr>
            <a:solidFill>
              <a:schemeClr val="accent2">
                <a:lumMod val="60000"/>
                <a:lumOff val="4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capacity'!$B$15:$H$15</c:f>
              <c:numCache>
                <c:formatCode>_(* #,##0.0_);_(* \(#,##0.0\);_(* "-"??_);_(@_)</c:formatCode>
                <c:ptCount val="7"/>
                <c:pt idx="0">
                  <c:v>104.21</c:v>
                </c:pt>
                <c:pt idx="1">
                  <c:v>104.21</c:v>
                </c:pt>
                <c:pt idx="2">
                  <c:v>134.36000000000001</c:v>
                </c:pt>
                <c:pt idx="3">
                  <c:v>139.03</c:v>
                </c:pt>
                <c:pt idx="4">
                  <c:v>139.03</c:v>
                </c:pt>
                <c:pt idx="5">
                  <c:v>129.27000000000001</c:v>
                </c:pt>
                <c:pt idx="6">
                  <c:v>131.21</c:v>
                </c:pt>
              </c:numCache>
            </c:numRef>
          </c:val>
          <c:extLst>
            <c:ext xmlns:c16="http://schemas.microsoft.com/office/drawing/2014/chart" uri="{C3380CC4-5D6E-409C-BE32-E72D297353CC}">
              <c16:uniqueId val="{0000000C-B22D-489B-96F7-5231F2480819}"/>
            </c:ext>
          </c:extLst>
        </c:ser>
        <c:ser>
          <c:idx val="13"/>
          <c:order val="13"/>
          <c:tx>
            <c:strRef>
              <c:f>'markal capacity'!$A$16</c:f>
              <c:strCache>
                <c:ptCount val="1"/>
                <c:pt idx="0">
                  <c:v>Solar Steam</c:v>
                </c:pt>
              </c:strCache>
            </c:strRef>
          </c:tx>
          <c:spPr>
            <a:solidFill>
              <a:schemeClr val="accent4">
                <a:lumMod val="60000"/>
                <a:lumOff val="4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capacity'!$B$16:$H$16</c:f>
              <c:numCache>
                <c:formatCode>_(* #,##0.0_);_(* \(#,##0.0\);_(* "-"??_);_(@_)</c:formatCode>
                <c:ptCount val="7"/>
                <c:pt idx="0">
                  <c:v>0</c:v>
                </c:pt>
                <c:pt idx="1">
                  <c:v>0</c:v>
                </c:pt>
                <c:pt idx="2">
                  <c:v>0</c:v>
                </c:pt>
                <c:pt idx="3">
                  <c:v>15.61</c:v>
                </c:pt>
                <c:pt idx="4">
                  <c:v>15.639999999999999</c:v>
                </c:pt>
                <c:pt idx="5">
                  <c:v>15.639999999999999</c:v>
                </c:pt>
                <c:pt idx="6">
                  <c:v>15.639999999999999</c:v>
                </c:pt>
              </c:numCache>
            </c:numRef>
          </c:val>
          <c:extLst>
            <c:ext xmlns:c16="http://schemas.microsoft.com/office/drawing/2014/chart" uri="{C3380CC4-5D6E-409C-BE32-E72D297353CC}">
              <c16:uniqueId val="{0000000D-B22D-489B-96F7-5231F2480819}"/>
            </c:ext>
          </c:extLst>
        </c:ser>
        <c:ser>
          <c:idx val="14"/>
          <c:order val="14"/>
          <c:tx>
            <c:strRef>
              <c:f>'markal capacity'!$A$17</c:f>
              <c:strCache>
                <c:ptCount val="1"/>
                <c:pt idx="0">
                  <c:v>ST Coal</c:v>
                </c:pt>
              </c:strCache>
            </c:strRef>
          </c:tx>
          <c:spPr>
            <a:solidFill>
              <a:schemeClr val="accent6">
                <a:lumMod val="60000"/>
                <a:lumOff val="4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capacity'!$B$17:$H$17</c:f>
              <c:numCache>
                <c:formatCode>_(* #,##0.0_);_(* \(#,##0.0\);_(* "-"??_);_(@_)</c:formatCode>
                <c:ptCount val="7"/>
                <c:pt idx="0">
                  <c:v>51.77</c:v>
                </c:pt>
                <c:pt idx="1">
                  <c:v>33.340000000000003</c:v>
                </c:pt>
                <c:pt idx="2">
                  <c:v>21.77</c:v>
                </c:pt>
                <c:pt idx="3">
                  <c:v>8.6187924910000007</c:v>
                </c:pt>
                <c:pt idx="4">
                  <c:v>5.5687924909999991</c:v>
                </c:pt>
                <c:pt idx="5">
                  <c:v>2.5387924909999997</c:v>
                </c:pt>
                <c:pt idx="6">
                  <c:v>0.36879249099999978</c:v>
                </c:pt>
              </c:numCache>
            </c:numRef>
          </c:val>
          <c:extLst>
            <c:ext xmlns:c16="http://schemas.microsoft.com/office/drawing/2014/chart" uri="{C3380CC4-5D6E-409C-BE32-E72D297353CC}">
              <c16:uniqueId val="{0000000E-B22D-489B-96F7-5231F2480819}"/>
            </c:ext>
          </c:extLst>
        </c:ser>
        <c:ser>
          <c:idx val="15"/>
          <c:order val="15"/>
          <c:tx>
            <c:strRef>
              <c:f>'markal capacity'!$A$18</c:f>
              <c:strCache>
                <c:ptCount val="1"/>
                <c:pt idx="0">
                  <c:v>Coal CCS Retrofit</c:v>
                </c:pt>
              </c:strCache>
            </c:strRef>
          </c:tx>
          <c:spPr>
            <a:solidFill>
              <a:schemeClr val="accent2">
                <a:lumMod val="5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capacity'!$B$18:$H$18</c:f>
              <c:numCache>
                <c:formatCode>_(* #,##0.0_);_(* \(#,##0.0\);_(* "-"??_);_(@_)</c:formatCode>
                <c:ptCount val="7"/>
                <c:pt idx="0">
                  <c:v>0</c:v>
                </c:pt>
                <c:pt idx="1">
                  <c:v>0</c:v>
                </c:pt>
                <c:pt idx="2">
                  <c:v>0</c:v>
                </c:pt>
                <c:pt idx="3">
                  <c:v>2.9712075090000001</c:v>
                </c:pt>
                <c:pt idx="4">
                  <c:v>2.9712075090000001</c:v>
                </c:pt>
                <c:pt idx="5">
                  <c:v>2.9712075090000001</c:v>
                </c:pt>
                <c:pt idx="6">
                  <c:v>2.9712075090000001</c:v>
                </c:pt>
              </c:numCache>
            </c:numRef>
          </c:val>
          <c:extLst>
            <c:ext xmlns:c16="http://schemas.microsoft.com/office/drawing/2014/chart" uri="{C3380CC4-5D6E-409C-BE32-E72D297353CC}">
              <c16:uniqueId val="{0000000F-B22D-489B-96F7-5231F2480819}"/>
            </c:ext>
          </c:extLst>
        </c:ser>
        <c:ser>
          <c:idx val="16"/>
          <c:order val="16"/>
          <c:tx>
            <c:strRef>
              <c:f>'markal capacity'!$A$19</c:f>
              <c:strCache>
                <c:ptCount val="1"/>
                <c:pt idx="0">
                  <c:v>ST Gas</c:v>
                </c:pt>
              </c:strCache>
            </c:strRef>
          </c:tx>
          <c:spPr>
            <a:solidFill>
              <a:schemeClr val="accent4">
                <a:lumMod val="5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capacity'!$B$19:$H$19</c:f>
              <c:numCache>
                <c:formatCode>_(* #,##0.0_);_(* \(#,##0.0\);_(* "-"??_);_(@_)</c:formatCode>
                <c:ptCount val="7"/>
                <c:pt idx="0">
                  <c:v>1.01</c:v>
                </c:pt>
                <c:pt idx="1">
                  <c:v>1.01</c:v>
                </c:pt>
                <c:pt idx="2">
                  <c:v>1.01</c:v>
                </c:pt>
                <c:pt idx="3">
                  <c:v>1.01</c:v>
                </c:pt>
                <c:pt idx="4">
                  <c:v>0.14000000000000001</c:v>
                </c:pt>
                <c:pt idx="5">
                  <c:v>0</c:v>
                </c:pt>
                <c:pt idx="6">
                  <c:v>0</c:v>
                </c:pt>
              </c:numCache>
            </c:numRef>
          </c:val>
          <c:extLst>
            <c:ext xmlns:c16="http://schemas.microsoft.com/office/drawing/2014/chart" uri="{C3380CC4-5D6E-409C-BE32-E72D297353CC}">
              <c16:uniqueId val="{00000010-B22D-489B-96F7-5231F2480819}"/>
            </c:ext>
          </c:extLst>
        </c:ser>
        <c:ser>
          <c:idx val="17"/>
          <c:order val="17"/>
          <c:tx>
            <c:strRef>
              <c:f>'markal capacity'!$A$20</c:f>
              <c:strCache>
                <c:ptCount val="1"/>
                <c:pt idx="0">
                  <c:v>ST Oil</c:v>
                </c:pt>
              </c:strCache>
            </c:strRef>
          </c:tx>
          <c:spPr>
            <a:solidFill>
              <a:schemeClr val="accent6">
                <a:lumMod val="5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capacity'!$B$20:$H$20</c:f>
              <c:numCache>
                <c:formatCode>_(* #,##0.0_);_(* \(#,##0.0\);_(* "-"??_);_(@_)</c:formatCode>
                <c:ptCount val="7"/>
                <c:pt idx="0">
                  <c:v>2.46</c:v>
                </c:pt>
                <c:pt idx="1">
                  <c:v>0.49</c:v>
                </c:pt>
                <c:pt idx="2">
                  <c:v>0</c:v>
                </c:pt>
                <c:pt idx="3">
                  <c:v>0</c:v>
                </c:pt>
                <c:pt idx="4">
                  <c:v>0</c:v>
                </c:pt>
                <c:pt idx="5">
                  <c:v>0</c:v>
                </c:pt>
                <c:pt idx="6">
                  <c:v>0</c:v>
                </c:pt>
              </c:numCache>
            </c:numRef>
          </c:val>
          <c:extLst>
            <c:ext xmlns:c16="http://schemas.microsoft.com/office/drawing/2014/chart" uri="{C3380CC4-5D6E-409C-BE32-E72D297353CC}">
              <c16:uniqueId val="{00000011-B22D-489B-96F7-5231F2480819}"/>
            </c:ext>
          </c:extLst>
        </c:ser>
        <c:ser>
          <c:idx val="18"/>
          <c:order val="18"/>
          <c:tx>
            <c:strRef>
              <c:f>'markal capacity'!$A$21</c:f>
              <c:strCache>
                <c:ptCount val="1"/>
                <c:pt idx="0">
                  <c:v>ST Other</c:v>
                </c:pt>
              </c:strCache>
            </c:strRef>
          </c:tx>
          <c:spPr>
            <a:solidFill>
              <a:schemeClr val="accent2">
                <a:lumMod val="70000"/>
                <a:lumOff val="3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capacity'!$B$21:$H$21</c:f>
              <c:numCache>
                <c:formatCode>_(* #,##0.0_);_(* \(#,##0.0\);_(* "-"??_);_(@_)</c:formatCode>
                <c:ptCount val="7"/>
                <c:pt idx="0">
                  <c:v>0.8</c:v>
                </c:pt>
                <c:pt idx="1">
                  <c:v>0.8</c:v>
                </c:pt>
                <c:pt idx="2">
                  <c:v>0.8</c:v>
                </c:pt>
                <c:pt idx="3">
                  <c:v>0.8</c:v>
                </c:pt>
                <c:pt idx="4">
                  <c:v>0.8</c:v>
                </c:pt>
                <c:pt idx="5">
                  <c:v>0.8</c:v>
                </c:pt>
                <c:pt idx="6">
                  <c:v>0.8</c:v>
                </c:pt>
              </c:numCache>
            </c:numRef>
          </c:val>
          <c:extLst>
            <c:ext xmlns:c16="http://schemas.microsoft.com/office/drawing/2014/chart" uri="{C3380CC4-5D6E-409C-BE32-E72D297353CC}">
              <c16:uniqueId val="{00000012-B22D-489B-96F7-5231F2480819}"/>
            </c:ext>
          </c:extLst>
        </c:ser>
        <c:ser>
          <c:idx val="19"/>
          <c:order val="19"/>
          <c:tx>
            <c:strRef>
              <c:f>'markal capacity'!$A$22</c:f>
              <c:strCache>
                <c:ptCount val="1"/>
                <c:pt idx="0">
                  <c:v>ST Renewable</c:v>
                </c:pt>
              </c:strCache>
            </c:strRef>
          </c:tx>
          <c:spPr>
            <a:solidFill>
              <a:schemeClr val="accent4">
                <a:lumMod val="70000"/>
                <a:lumOff val="3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capacity'!$B$22:$H$22</c:f>
              <c:numCache>
                <c:formatCode>_(* #,##0.0_);_(* \(#,##0.0\);_(* "-"??_);_(@_)</c:formatCode>
                <c:ptCount val="7"/>
                <c:pt idx="0">
                  <c:v>1.45</c:v>
                </c:pt>
                <c:pt idx="1">
                  <c:v>1.45</c:v>
                </c:pt>
                <c:pt idx="2">
                  <c:v>1.45</c:v>
                </c:pt>
                <c:pt idx="3">
                  <c:v>1.45</c:v>
                </c:pt>
                <c:pt idx="4">
                  <c:v>1.45</c:v>
                </c:pt>
                <c:pt idx="5">
                  <c:v>1.45</c:v>
                </c:pt>
                <c:pt idx="6">
                  <c:v>1.45</c:v>
                </c:pt>
              </c:numCache>
            </c:numRef>
          </c:val>
          <c:extLst>
            <c:ext xmlns:c16="http://schemas.microsoft.com/office/drawing/2014/chart" uri="{C3380CC4-5D6E-409C-BE32-E72D297353CC}">
              <c16:uniqueId val="{00000013-B22D-489B-96F7-5231F2480819}"/>
            </c:ext>
          </c:extLst>
        </c:ser>
        <c:ser>
          <c:idx val="20"/>
          <c:order val="20"/>
          <c:tx>
            <c:strRef>
              <c:f>'markal capacity'!$A$23</c:f>
              <c:strCache>
                <c:ptCount val="1"/>
                <c:pt idx="0">
                  <c:v>Wind</c:v>
                </c:pt>
              </c:strCache>
            </c:strRef>
          </c:tx>
          <c:spPr>
            <a:solidFill>
              <a:schemeClr val="accent6">
                <a:lumMod val="70000"/>
                <a:lumOff val="30000"/>
              </a:schemeClr>
            </a:solidFill>
            <a:ln>
              <a:noFill/>
            </a:ln>
            <a:effectLst/>
          </c:spPr>
          <c:invertIfNegative val="0"/>
          <c:cat>
            <c:numRef>
              <c:f>'markal capacity'!$B$2:$H$2</c:f>
              <c:numCache>
                <c:formatCode>General</c:formatCode>
                <c:ptCount val="7"/>
                <c:pt idx="0">
                  <c:v>2020</c:v>
                </c:pt>
                <c:pt idx="1">
                  <c:v>2025</c:v>
                </c:pt>
                <c:pt idx="2">
                  <c:v>2030</c:v>
                </c:pt>
                <c:pt idx="3">
                  <c:v>2035</c:v>
                </c:pt>
                <c:pt idx="4">
                  <c:v>2040</c:v>
                </c:pt>
                <c:pt idx="5">
                  <c:v>2045</c:v>
                </c:pt>
                <c:pt idx="6">
                  <c:v>2050</c:v>
                </c:pt>
              </c:numCache>
            </c:numRef>
          </c:cat>
          <c:val>
            <c:numRef>
              <c:f>'markal capacity'!$B$23:$H$23</c:f>
              <c:numCache>
                <c:formatCode>_(* #,##0.0_);_(* \(#,##0.0\);_(* "-"??_);_(@_)</c:formatCode>
                <c:ptCount val="7"/>
                <c:pt idx="0">
                  <c:v>1.04</c:v>
                </c:pt>
                <c:pt idx="1">
                  <c:v>6.81</c:v>
                </c:pt>
                <c:pt idx="2">
                  <c:v>14.61</c:v>
                </c:pt>
                <c:pt idx="3">
                  <c:v>58.489999999999995</c:v>
                </c:pt>
                <c:pt idx="4">
                  <c:v>70.650000000000006</c:v>
                </c:pt>
                <c:pt idx="5">
                  <c:v>83.5</c:v>
                </c:pt>
                <c:pt idx="6">
                  <c:v>83.87</c:v>
                </c:pt>
              </c:numCache>
            </c:numRef>
          </c:val>
          <c:extLst>
            <c:ext xmlns:c16="http://schemas.microsoft.com/office/drawing/2014/chart" uri="{C3380CC4-5D6E-409C-BE32-E72D297353CC}">
              <c16:uniqueId val="{00000014-B22D-489B-96F7-5231F2480819}"/>
            </c:ext>
          </c:extLst>
        </c:ser>
        <c:dLbls>
          <c:showLegendKey val="0"/>
          <c:showVal val="0"/>
          <c:showCatName val="0"/>
          <c:showSerName val="0"/>
          <c:showPercent val="0"/>
          <c:showBubbleSize val="0"/>
        </c:dLbls>
        <c:gapWidth val="219"/>
        <c:overlap val="100"/>
        <c:axId val="2121855184"/>
        <c:axId val="2121856144"/>
      </c:barChart>
      <c:catAx>
        <c:axId val="212185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21856144"/>
        <c:crosses val="autoZero"/>
        <c:auto val="1"/>
        <c:lblAlgn val="ctr"/>
        <c:lblOffset val="100"/>
        <c:noMultiLvlLbl val="0"/>
      </c:catAx>
      <c:valAx>
        <c:axId val="2121856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Gigawatt</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21855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t>New Capacity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tx>
            <c:strRef>
              <c:f>'markal capacity'!$W$3</c:f>
              <c:strCache>
                <c:ptCount val="1"/>
                <c:pt idx="0">
                  <c:v>Battery Storage</c:v>
                </c:pt>
              </c:strCache>
            </c:strRef>
          </c:tx>
          <c:spPr>
            <a:solidFill>
              <a:schemeClr val="accent2"/>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capacity'!$X$3:$AD$3</c:f>
              <c:numCache>
                <c:formatCode>General</c:formatCode>
                <c:ptCount val="7"/>
                <c:pt idx="0">
                  <c:v>0</c:v>
                </c:pt>
                <c:pt idx="1">
                  <c:v>0</c:v>
                </c:pt>
                <c:pt idx="2">
                  <c:v>5.26</c:v>
                </c:pt>
                <c:pt idx="3">
                  <c:v>8.98</c:v>
                </c:pt>
                <c:pt idx="4">
                  <c:v>1.71</c:v>
                </c:pt>
                <c:pt idx="5">
                  <c:v>0.43</c:v>
                </c:pt>
                <c:pt idx="6">
                  <c:v>0.32</c:v>
                </c:pt>
              </c:numCache>
            </c:numRef>
          </c:val>
          <c:extLst>
            <c:ext xmlns:c16="http://schemas.microsoft.com/office/drawing/2014/chart" uri="{C3380CC4-5D6E-409C-BE32-E72D297353CC}">
              <c16:uniqueId val="{00000000-813F-4EF3-8FA5-26A6D67F890B}"/>
            </c:ext>
          </c:extLst>
        </c:ser>
        <c:ser>
          <c:idx val="1"/>
          <c:order val="1"/>
          <c:tx>
            <c:strRef>
              <c:f>'markal capacity'!$W$4</c:f>
              <c:strCache>
                <c:ptCount val="1"/>
                <c:pt idx="0">
                  <c:v>Advanced Coal</c:v>
                </c:pt>
              </c:strCache>
            </c:strRef>
          </c:tx>
          <c:spPr>
            <a:solidFill>
              <a:schemeClr val="accent4"/>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capacity'!$X$4:$AD$4</c:f>
              <c:numCache>
                <c:formatCode>General</c:formatCode>
                <c:ptCount val="7"/>
                <c:pt idx="0">
                  <c:v>0</c:v>
                </c:pt>
                <c:pt idx="1">
                  <c:v>0</c:v>
                </c:pt>
                <c:pt idx="2">
                  <c:v>0</c:v>
                </c:pt>
                <c:pt idx="3">
                  <c:v>0.14703196299999999</c:v>
                </c:pt>
                <c:pt idx="4">
                  <c:v>0</c:v>
                </c:pt>
                <c:pt idx="5">
                  <c:v>0</c:v>
                </c:pt>
                <c:pt idx="6">
                  <c:v>0</c:v>
                </c:pt>
              </c:numCache>
            </c:numRef>
          </c:val>
          <c:extLst>
            <c:ext xmlns:c16="http://schemas.microsoft.com/office/drawing/2014/chart" uri="{C3380CC4-5D6E-409C-BE32-E72D297353CC}">
              <c16:uniqueId val="{00000001-813F-4EF3-8FA5-26A6D67F890B}"/>
            </c:ext>
          </c:extLst>
        </c:ser>
        <c:ser>
          <c:idx val="2"/>
          <c:order val="2"/>
          <c:tx>
            <c:strRef>
              <c:f>'markal capacity'!$W$5</c:f>
              <c:strCache>
                <c:ptCount val="1"/>
                <c:pt idx="0">
                  <c:v>Combined Cycle</c:v>
                </c:pt>
              </c:strCache>
            </c:strRef>
          </c:tx>
          <c:spPr>
            <a:solidFill>
              <a:schemeClr val="accent6"/>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capacity'!$X$5:$AD$5</c:f>
              <c:numCache>
                <c:formatCode>General</c:formatCode>
                <c:ptCount val="7"/>
                <c:pt idx="0">
                  <c:v>2.48</c:v>
                </c:pt>
                <c:pt idx="1">
                  <c:v>0</c:v>
                </c:pt>
                <c:pt idx="2">
                  <c:v>0.6</c:v>
                </c:pt>
                <c:pt idx="3">
                  <c:v>0</c:v>
                </c:pt>
                <c:pt idx="4">
                  <c:v>0</c:v>
                </c:pt>
                <c:pt idx="5">
                  <c:v>0</c:v>
                </c:pt>
                <c:pt idx="6">
                  <c:v>0</c:v>
                </c:pt>
              </c:numCache>
            </c:numRef>
          </c:val>
          <c:extLst>
            <c:ext xmlns:c16="http://schemas.microsoft.com/office/drawing/2014/chart" uri="{C3380CC4-5D6E-409C-BE32-E72D297353CC}">
              <c16:uniqueId val="{00000002-813F-4EF3-8FA5-26A6D67F890B}"/>
            </c:ext>
          </c:extLst>
        </c:ser>
        <c:ser>
          <c:idx val="3"/>
          <c:order val="3"/>
          <c:tx>
            <c:strRef>
              <c:f>'markal capacity'!$W$6</c:f>
              <c:strCache>
                <c:ptCount val="1"/>
                <c:pt idx="0">
                  <c:v>Combined Cycle Retrofit</c:v>
                </c:pt>
              </c:strCache>
            </c:strRef>
          </c:tx>
          <c:spPr>
            <a:solidFill>
              <a:schemeClr val="accent2">
                <a:lumMod val="6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capacity'!$X$6:$AD$6</c:f>
              <c:numCache>
                <c:formatCode>General</c:formatCode>
                <c:ptCount val="7"/>
                <c:pt idx="0">
                  <c:v>0</c:v>
                </c:pt>
                <c:pt idx="1">
                  <c:v>0</c:v>
                </c:pt>
                <c:pt idx="2">
                  <c:v>6.4247209529999996</c:v>
                </c:pt>
                <c:pt idx="3">
                  <c:v>1.023592085</c:v>
                </c:pt>
                <c:pt idx="4">
                  <c:v>0</c:v>
                </c:pt>
                <c:pt idx="5">
                  <c:v>0</c:v>
                </c:pt>
                <c:pt idx="6">
                  <c:v>0</c:v>
                </c:pt>
              </c:numCache>
            </c:numRef>
          </c:val>
          <c:extLst>
            <c:ext xmlns:c16="http://schemas.microsoft.com/office/drawing/2014/chart" uri="{C3380CC4-5D6E-409C-BE32-E72D297353CC}">
              <c16:uniqueId val="{00000003-813F-4EF3-8FA5-26A6D67F890B}"/>
            </c:ext>
          </c:extLst>
        </c:ser>
        <c:ser>
          <c:idx val="4"/>
          <c:order val="4"/>
          <c:tx>
            <c:strRef>
              <c:f>'markal capacity'!$W$7</c:f>
              <c:strCache>
                <c:ptCount val="1"/>
                <c:pt idx="0">
                  <c:v>Conventional Hydro</c:v>
                </c:pt>
              </c:strCache>
            </c:strRef>
          </c:tx>
          <c:spPr>
            <a:solidFill>
              <a:schemeClr val="accent4">
                <a:lumMod val="6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capacity'!$X$7:$AD$7</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4-813F-4EF3-8FA5-26A6D67F890B}"/>
            </c:ext>
          </c:extLst>
        </c:ser>
        <c:ser>
          <c:idx val="5"/>
          <c:order val="5"/>
          <c:tx>
            <c:strRef>
              <c:f>'markal capacity'!$W$8</c:f>
              <c:strCache>
                <c:ptCount val="1"/>
                <c:pt idx="0">
                  <c:v>CT Gas</c:v>
                </c:pt>
              </c:strCache>
            </c:strRef>
          </c:tx>
          <c:spPr>
            <a:solidFill>
              <a:schemeClr val="accent6">
                <a:lumMod val="6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capacity'!$X$8:$AD$8</c:f>
              <c:numCache>
                <c:formatCode>General</c:formatCode>
                <c:ptCount val="7"/>
                <c:pt idx="0">
                  <c:v>0</c:v>
                </c:pt>
                <c:pt idx="1">
                  <c:v>0</c:v>
                </c:pt>
                <c:pt idx="2">
                  <c:v>0</c:v>
                </c:pt>
                <c:pt idx="3">
                  <c:v>0</c:v>
                </c:pt>
                <c:pt idx="4">
                  <c:v>5.37</c:v>
                </c:pt>
                <c:pt idx="5">
                  <c:v>14.38</c:v>
                </c:pt>
                <c:pt idx="6">
                  <c:v>11.58</c:v>
                </c:pt>
              </c:numCache>
            </c:numRef>
          </c:val>
          <c:extLst>
            <c:ext xmlns:c16="http://schemas.microsoft.com/office/drawing/2014/chart" uri="{C3380CC4-5D6E-409C-BE32-E72D297353CC}">
              <c16:uniqueId val="{00000005-813F-4EF3-8FA5-26A6D67F890B}"/>
            </c:ext>
          </c:extLst>
        </c:ser>
        <c:ser>
          <c:idx val="6"/>
          <c:order val="6"/>
          <c:tx>
            <c:strRef>
              <c:f>'markal capacity'!$W$9</c:f>
              <c:strCache>
                <c:ptCount val="1"/>
                <c:pt idx="0">
                  <c:v>CT Oil</c:v>
                </c:pt>
              </c:strCache>
            </c:strRef>
          </c:tx>
          <c:spPr>
            <a:solidFill>
              <a:schemeClr val="accent2">
                <a:lumMod val="80000"/>
                <a:lumOff val="2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capacity'!$X$9:$AD$9</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6-813F-4EF3-8FA5-26A6D67F890B}"/>
            </c:ext>
          </c:extLst>
        </c:ser>
        <c:ser>
          <c:idx val="7"/>
          <c:order val="7"/>
          <c:tx>
            <c:strRef>
              <c:f>'markal capacity'!$W$10</c:f>
              <c:strCache>
                <c:ptCount val="1"/>
                <c:pt idx="0">
                  <c:v>CT Other</c:v>
                </c:pt>
              </c:strCache>
            </c:strRef>
          </c:tx>
          <c:spPr>
            <a:solidFill>
              <a:schemeClr val="accent4">
                <a:lumMod val="80000"/>
                <a:lumOff val="2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capacity'!$X$10:$AD$10</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7-813F-4EF3-8FA5-26A6D67F890B}"/>
            </c:ext>
          </c:extLst>
        </c:ser>
        <c:ser>
          <c:idx val="8"/>
          <c:order val="8"/>
          <c:tx>
            <c:strRef>
              <c:f>'markal capacity'!$W$11</c:f>
              <c:strCache>
                <c:ptCount val="1"/>
                <c:pt idx="0">
                  <c:v>IC Other</c:v>
                </c:pt>
              </c:strCache>
            </c:strRef>
          </c:tx>
          <c:spPr>
            <a:solidFill>
              <a:schemeClr val="accent6">
                <a:lumMod val="80000"/>
                <a:lumOff val="2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capacity'!$X$11:$AD$11</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8-813F-4EF3-8FA5-26A6D67F890B}"/>
            </c:ext>
          </c:extLst>
        </c:ser>
        <c:ser>
          <c:idx val="9"/>
          <c:order val="9"/>
          <c:tx>
            <c:strRef>
              <c:f>'markal capacity'!$W$12</c:f>
              <c:strCache>
                <c:ptCount val="1"/>
                <c:pt idx="0">
                  <c:v>New Biomass + CCS</c:v>
                </c:pt>
              </c:strCache>
            </c:strRef>
          </c:tx>
          <c:spPr>
            <a:solidFill>
              <a:schemeClr val="accent2">
                <a:lumMod val="8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capacity'!$X$12:$AD$12</c:f>
              <c:numCache>
                <c:formatCode>General</c:formatCode>
                <c:ptCount val="7"/>
                <c:pt idx="0">
                  <c:v>0</c:v>
                </c:pt>
                <c:pt idx="1">
                  <c:v>0</c:v>
                </c:pt>
                <c:pt idx="2">
                  <c:v>16.47</c:v>
                </c:pt>
                <c:pt idx="3">
                  <c:v>1.95</c:v>
                </c:pt>
                <c:pt idx="4">
                  <c:v>0.1</c:v>
                </c:pt>
                <c:pt idx="5">
                  <c:v>0</c:v>
                </c:pt>
                <c:pt idx="6">
                  <c:v>0</c:v>
                </c:pt>
              </c:numCache>
            </c:numRef>
          </c:val>
          <c:extLst>
            <c:ext xmlns:c16="http://schemas.microsoft.com/office/drawing/2014/chart" uri="{C3380CC4-5D6E-409C-BE32-E72D297353CC}">
              <c16:uniqueId val="{00000009-813F-4EF3-8FA5-26A6D67F890B}"/>
            </c:ext>
          </c:extLst>
        </c:ser>
        <c:ser>
          <c:idx val="10"/>
          <c:order val="10"/>
          <c:tx>
            <c:strRef>
              <c:f>'markal capacity'!$W$13</c:f>
              <c:strCache>
                <c:ptCount val="1"/>
                <c:pt idx="0">
                  <c:v>Nuclear</c:v>
                </c:pt>
              </c:strCache>
            </c:strRef>
          </c:tx>
          <c:spPr>
            <a:solidFill>
              <a:schemeClr val="accent4">
                <a:lumMod val="8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capacity'!$X$13:$AD$13</c:f>
              <c:numCache>
                <c:formatCode>General</c:formatCode>
                <c:ptCount val="7"/>
                <c:pt idx="0">
                  <c:v>0.23</c:v>
                </c:pt>
                <c:pt idx="1">
                  <c:v>0.13</c:v>
                </c:pt>
                <c:pt idx="2">
                  <c:v>12.22</c:v>
                </c:pt>
                <c:pt idx="3">
                  <c:v>3.92</c:v>
                </c:pt>
                <c:pt idx="4">
                  <c:v>14.27</c:v>
                </c:pt>
                <c:pt idx="5">
                  <c:v>13.2</c:v>
                </c:pt>
                <c:pt idx="6">
                  <c:v>17.02</c:v>
                </c:pt>
              </c:numCache>
            </c:numRef>
          </c:val>
          <c:extLst>
            <c:ext xmlns:c16="http://schemas.microsoft.com/office/drawing/2014/chart" uri="{C3380CC4-5D6E-409C-BE32-E72D297353CC}">
              <c16:uniqueId val="{0000000A-813F-4EF3-8FA5-26A6D67F890B}"/>
            </c:ext>
          </c:extLst>
        </c:ser>
        <c:ser>
          <c:idx val="11"/>
          <c:order val="11"/>
          <c:tx>
            <c:strRef>
              <c:f>'markal capacity'!$W$14</c:f>
              <c:strCache>
                <c:ptCount val="1"/>
                <c:pt idx="0">
                  <c:v>Pumped Storage Hydro</c:v>
                </c:pt>
              </c:strCache>
            </c:strRef>
          </c:tx>
          <c:spPr>
            <a:solidFill>
              <a:schemeClr val="accent6">
                <a:lumMod val="8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capacity'!$X$14:$AD$14</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B-813F-4EF3-8FA5-26A6D67F890B}"/>
            </c:ext>
          </c:extLst>
        </c:ser>
        <c:ser>
          <c:idx val="12"/>
          <c:order val="12"/>
          <c:tx>
            <c:strRef>
              <c:f>'markal capacity'!$W$15</c:f>
              <c:strCache>
                <c:ptCount val="1"/>
                <c:pt idx="0">
                  <c:v>Solar PV</c:v>
                </c:pt>
              </c:strCache>
            </c:strRef>
          </c:tx>
          <c:spPr>
            <a:solidFill>
              <a:schemeClr val="accent2">
                <a:lumMod val="60000"/>
                <a:lumOff val="4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capacity'!$X$15:$AD$15</c:f>
              <c:numCache>
                <c:formatCode>General</c:formatCode>
                <c:ptCount val="7"/>
                <c:pt idx="0">
                  <c:v>46.85</c:v>
                </c:pt>
                <c:pt idx="1">
                  <c:v>0</c:v>
                </c:pt>
                <c:pt idx="2">
                  <c:v>30.15</c:v>
                </c:pt>
                <c:pt idx="3">
                  <c:v>4.67</c:v>
                </c:pt>
                <c:pt idx="4">
                  <c:v>0</c:v>
                </c:pt>
                <c:pt idx="5">
                  <c:v>47.61</c:v>
                </c:pt>
                <c:pt idx="6">
                  <c:v>48.79</c:v>
                </c:pt>
              </c:numCache>
            </c:numRef>
          </c:val>
          <c:extLst>
            <c:ext xmlns:c16="http://schemas.microsoft.com/office/drawing/2014/chart" uri="{C3380CC4-5D6E-409C-BE32-E72D297353CC}">
              <c16:uniqueId val="{0000000C-813F-4EF3-8FA5-26A6D67F890B}"/>
            </c:ext>
          </c:extLst>
        </c:ser>
        <c:ser>
          <c:idx val="13"/>
          <c:order val="13"/>
          <c:tx>
            <c:strRef>
              <c:f>'markal capacity'!$W$16</c:f>
              <c:strCache>
                <c:ptCount val="1"/>
                <c:pt idx="0">
                  <c:v>Solar Steam</c:v>
                </c:pt>
              </c:strCache>
            </c:strRef>
          </c:tx>
          <c:spPr>
            <a:solidFill>
              <a:schemeClr val="accent4">
                <a:lumMod val="60000"/>
                <a:lumOff val="4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capacity'!$X$16:$AD$16</c:f>
              <c:numCache>
                <c:formatCode>General</c:formatCode>
                <c:ptCount val="7"/>
                <c:pt idx="0">
                  <c:v>0</c:v>
                </c:pt>
                <c:pt idx="1">
                  <c:v>0</c:v>
                </c:pt>
                <c:pt idx="2">
                  <c:v>0</c:v>
                </c:pt>
                <c:pt idx="3">
                  <c:v>15.61</c:v>
                </c:pt>
                <c:pt idx="4">
                  <c:v>0.03</c:v>
                </c:pt>
                <c:pt idx="5">
                  <c:v>0</c:v>
                </c:pt>
                <c:pt idx="6">
                  <c:v>0</c:v>
                </c:pt>
              </c:numCache>
            </c:numRef>
          </c:val>
          <c:extLst>
            <c:ext xmlns:c16="http://schemas.microsoft.com/office/drawing/2014/chart" uri="{C3380CC4-5D6E-409C-BE32-E72D297353CC}">
              <c16:uniqueId val="{0000000D-813F-4EF3-8FA5-26A6D67F890B}"/>
            </c:ext>
          </c:extLst>
        </c:ser>
        <c:ser>
          <c:idx val="14"/>
          <c:order val="14"/>
          <c:tx>
            <c:strRef>
              <c:f>'markal capacity'!$W$17</c:f>
              <c:strCache>
                <c:ptCount val="1"/>
                <c:pt idx="0">
                  <c:v>ST Coal</c:v>
                </c:pt>
              </c:strCache>
            </c:strRef>
          </c:tx>
          <c:spPr>
            <a:solidFill>
              <a:schemeClr val="accent6">
                <a:lumMod val="60000"/>
                <a:lumOff val="4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capacity'!$X$17:$AD$17</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0E-813F-4EF3-8FA5-26A6D67F890B}"/>
            </c:ext>
          </c:extLst>
        </c:ser>
        <c:ser>
          <c:idx val="15"/>
          <c:order val="15"/>
          <c:tx>
            <c:strRef>
              <c:f>'markal capacity'!$W$18</c:f>
              <c:strCache>
                <c:ptCount val="1"/>
                <c:pt idx="0">
                  <c:v>Coal CCS Retrofit</c:v>
                </c:pt>
              </c:strCache>
            </c:strRef>
          </c:tx>
          <c:spPr>
            <a:solidFill>
              <a:schemeClr val="accent2">
                <a:lumMod val="5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capacity'!$X$18:$AD$18</c:f>
              <c:numCache>
                <c:formatCode>General</c:formatCode>
                <c:ptCount val="7"/>
                <c:pt idx="0">
                  <c:v>0</c:v>
                </c:pt>
                <c:pt idx="1">
                  <c:v>0</c:v>
                </c:pt>
                <c:pt idx="2">
                  <c:v>2.9712075090000001</c:v>
                </c:pt>
                <c:pt idx="3">
                  <c:v>0</c:v>
                </c:pt>
                <c:pt idx="4">
                  <c:v>0</c:v>
                </c:pt>
                <c:pt idx="5">
                  <c:v>0</c:v>
                </c:pt>
                <c:pt idx="6">
                  <c:v>0</c:v>
                </c:pt>
              </c:numCache>
            </c:numRef>
          </c:val>
          <c:extLst>
            <c:ext xmlns:c16="http://schemas.microsoft.com/office/drawing/2014/chart" uri="{C3380CC4-5D6E-409C-BE32-E72D297353CC}">
              <c16:uniqueId val="{0000000F-813F-4EF3-8FA5-26A6D67F890B}"/>
            </c:ext>
          </c:extLst>
        </c:ser>
        <c:ser>
          <c:idx val="16"/>
          <c:order val="16"/>
          <c:tx>
            <c:strRef>
              <c:f>'markal capacity'!$W$19</c:f>
              <c:strCache>
                <c:ptCount val="1"/>
                <c:pt idx="0">
                  <c:v>ST Gas</c:v>
                </c:pt>
              </c:strCache>
            </c:strRef>
          </c:tx>
          <c:spPr>
            <a:solidFill>
              <a:schemeClr val="accent4">
                <a:lumMod val="5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capacity'!$X$19:$AD$19</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10-813F-4EF3-8FA5-26A6D67F890B}"/>
            </c:ext>
          </c:extLst>
        </c:ser>
        <c:ser>
          <c:idx val="17"/>
          <c:order val="17"/>
          <c:tx>
            <c:strRef>
              <c:f>'markal capacity'!$W$20</c:f>
              <c:strCache>
                <c:ptCount val="1"/>
                <c:pt idx="0">
                  <c:v>ST Oil</c:v>
                </c:pt>
              </c:strCache>
            </c:strRef>
          </c:tx>
          <c:spPr>
            <a:solidFill>
              <a:schemeClr val="accent6">
                <a:lumMod val="5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capacity'!$X$20:$AD$20</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11-813F-4EF3-8FA5-26A6D67F890B}"/>
            </c:ext>
          </c:extLst>
        </c:ser>
        <c:ser>
          <c:idx val="18"/>
          <c:order val="18"/>
          <c:tx>
            <c:strRef>
              <c:f>'markal capacity'!$W$21</c:f>
              <c:strCache>
                <c:ptCount val="1"/>
                <c:pt idx="0">
                  <c:v>ST Other</c:v>
                </c:pt>
              </c:strCache>
            </c:strRef>
          </c:tx>
          <c:spPr>
            <a:solidFill>
              <a:schemeClr val="accent2">
                <a:lumMod val="70000"/>
                <a:lumOff val="3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capacity'!$X$21:$AD$21</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12-813F-4EF3-8FA5-26A6D67F890B}"/>
            </c:ext>
          </c:extLst>
        </c:ser>
        <c:ser>
          <c:idx val="19"/>
          <c:order val="19"/>
          <c:tx>
            <c:strRef>
              <c:f>'markal capacity'!$W$22</c:f>
              <c:strCache>
                <c:ptCount val="1"/>
                <c:pt idx="0">
                  <c:v>ST Renewable</c:v>
                </c:pt>
              </c:strCache>
            </c:strRef>
          </c:tx>
          <c:spPr>
            <a:solidFill>
              <a:schemeClr val="accent4">
                <a:lumMod val="70000"/>
                <a:lumOff val="3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capacity'!$X$22:$AD$22</c:f>
              <c:numCache>
                <c:formatCode>General</c:formatCode>
                <c:ptCount val="7"/>
                <c:pt idx="0">
                  <c:v>0</c:v>
                </c:pt>
                <c:pt idx="1">
                  <c:v>0</c:v>
                </c:pt>
                <c:pt idx="2">
                  <c:v>0</c:v>
                </c:pt>
                <c:pt idx="3">
                  <c:v>0</c:v>
                </c:pt>
                <c:pt idx="4">
                  <c:v>0</c:v>
                </c:pt>
                <c:pt idx="5">
                  <c:v>0</c:v>
                </c:pt>
                <c:pt idx="6">
                  <c:v>0</c:v>
                </c:pt>
              </c:numCache>
            </c:numRef>
          </c:val>
          <c:extLst>
            <c:ext xmlns:c16="http://schemas.microsoft.com/office/drawing/2014/chart" uri="{C3380CC4-5D6E-409C-BE32-E72D297353CC}">
              <c16:uniqueId val="{00000013-813F-4EF3-8FA5-26A6D67F890B}"/>
            </c:ext>
          </c:extLst>
        </c:ser>
        <c:ser>
          <c:idx val="20"/>
          <c:order val="20"/>
          <c:tx>
            <c:strRef>
              <c:f>'markal capacity'!$W$23</c:f>
              <c:strCache>
                <c:ptCount val="1"/>
                <c:pt idx="0">
                  <c:v>Wind</c:v>
                </c:pt>
              </c:strCache>
            </c:strRef>
          </c:tx>
          <c:spPr>
            <a:solidFill>
              <a:schemeClr val="accent6">
                <a:lumMod val="70000"/>
                <a:lumOff val="30000"/>
              </a:schemeClr>
            </a:solidFill>
            <a:ln>
              <a:noFill/>
            </a:ln>
            <a:effectLst/>
          </c:spPr>
          <c:invertIfNegative val="0"/>
          <c:cat>
            <c:numRef>
              <c:f>'markal capacity'!$X$2:$AD$2</c:f>
              <c:numCache>
                <c:formatCode>General</c:formatCode>
                <c:ptCount val="7"/>
                <c:pt idx="0">
                  <c:v>2020</c:v>
                </c:pt>
                <c:pt idx="1">
                  <c:v>2025</c:v>
                </c:pt>
                <c:pt idx="2">
                  <c:v>2030</c:v>
                </c:pt>
                <c:pt idx="3">
                  <c:v>2035</c:v>
                </c:pt>
                <c:pt idx="4">
                  <c:v>2040</c:v>
                </c:pt>
                <c:pt idx="5">
                  <c:v>2045</c:v>
                </c:pt>
                <c:pt idx="6">
                  <c:v>2050</c:v>
                </c:pt>
              </c:numCache>
            </c:numRef>
          </c:cat>
          <c:val>
            <c:numRef>
              <c:f>'markal capacity'!$X$23:$AD$23</c:f>
              <c:numCache>
                <c:formatCode>General</c:formatCode>
                <c:ptCount val="7"/>
                <c:pt idx="0">
                  <c:v>0.42</c:v>
                </c:pt>
                <c:pt idx="1">
                  <c:v>5.76</c:v>
                </c:pt>
                <c:pt idx="2">
                  <c:v>7.8</c:v>
                </c:pt>
                <c:pt idx="3">
                  <c:v>43.88</c:v>
                </c:pt>
                <c:pt idx="4">
                  <c:v>12.49</c:v>
                </c:pt>
                <c:pt idx="5">
                  <c:v>13.13</c:v>
                </c:pt>
                <c:pt idx="6">
                  <c:v>0.78</c:v>
                </c:pt>
              </c:numCache>
            </c:numRef>
          </c:val>
          <c:extLst>
            <c:ext xmlns:c16="http://schemas.microsoft.com/office/drawing/2014/chart" uri="{C3380CC4-5D6E-409C-BE32-E72D297353CC}">
              <c16:uniqueId val="{00000014-813F-4EF3-8FA5-26A6D67F890B}"/>
            </c:ext>
          </c:extLst>
        </c:ser>
        <c:dLbls>
          <c:showLegendKey val="0"/>
          <c:showVal val="0"/>
          <c:showCatName val="0"/>
          <c:showSerName val="0"/>
          <c:showPercent val="0"/>
          <c:showBubbleSize val="0"/>
        </c:dLbls>
        <c:gapWidth val="219"/>
        <c:overlap val="100"/>
        <c:axId val="2121855184"/>
        <c:axId val="2121856144"/>
      </c:barChart>
      <c:catAx>
        <c:axId val="2121855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21856144"/>
        <c:crosses val="autoZero"/>
        <c:auto val="1"/>
        <c:lblAlgn val="ctr"/>
        <c:lblOffset val="100"/>
        <c:noMultiLvlLbl val="0"/>
      </c:catAx>
      <c:valAx>
        <c:axId val="21218561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r>
                  <a:rPr lang="en-US" sz="1050" b="1" dirty="0"/>
                  <a:t>Gigawatt</a:t>
                </a:r>
              </a:p>
            </c:rich>
          </c:tx>
          <c:overlay val="0"/>
          <c:spPr>
            <a:noFill/>
            <a:ln>
              <a:noFill/>
            </a:ln>
            <a:effectLst/>
          </c:spPr>
          <c:txPr>
            <a:bodyPr rot="-54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2185518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1"/>
          <c:order val="0"/>
          <c:tx>
            <c:strRef>
              <c:f>'markal gen promod dem'!$D$4</c:f>
              <c:strCache>
                <c:ptCount val="1"/>
                <c:pt idx="0">
                  <c:v>Generation as per MARKAL (PJ)</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'markal gen promod dem'!$C$6:$C$35</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'markal gen promod dem'!$D$6:$D$35</c:f>
              <c:numCache>
                <c:formatCode>_(* #,##0_);_(* \(#,##0\);_(* "-"??_);_(@_)</c:formatCode>
                <c:ptCount val="30"/>
                <c:pt idx="0">
                  <c:v>13999.714</c:v>
                </c:pt>
                <c:pt idx="1">
                  <c:v>14038.948</c:v>
                </c:pt>
                <c:pt idx="2">
                  <c:v>14078.182000000001</c:v>
                </c:pt>
                <c:pt idx="3">
                  <c:v>14117.415999999999</c:v>
                </c:pt>
                <c:pt idx="4">
                  <c:v>14156.65</c:v>
                </c:pt>
                <c:pt idx="5">
                  <c:v>14291.575999999999</c:v>
                </c:pt>
                <c:pt idx="6">
                  <c:v>14426.502</c:v>
                </c:pt>
                <c:pt idx="7">
                  <c:v>14561.428</c:v>
                </c:pt>
                <c:pt idx="8">
                  <c:v>14696.353999999999</c:v>
                </c:pt>
                <c:pt idx="9">
                  <c:v>14831.28</c:v>
                </c:pt>
                <c:pt idx="10">
                  <c:v>15111.456</c:v>
                </c:pt>
                <c:pt idx="11">
                  <c:v>15391.632</c:v>
                </c:pt>
                <c:pt idx="12">
                  <c:v>15671.808000000001</c:v>
                </c:pt>
                <c:pt idx="13">
                  <c:v>15951.984</c:v>
                </c:pt>
                <c:pt idx="14">
                  <c:v>16232.16</c:v>
                </c:pt>
                <c:pt idx="15">
                  <c:v>16418.538</c:v>
                </c:pt>
                <c:pt idx="16">
                  <c:v>16604.916000000001</c:v>
                </c:pt>
                <c:pt idx="17">
                  <c:v>16791.294000000002</c:v>
                </c:pt>
                <c:pt idx="18">
                  <c:v>16977.671999999999</c:v>
                </c:pt>
                <c:pt idx="19">
                  <c:v>17164.05</c:v>
                </c:pt>
                <c:pt idx="20">
                  <c:v>17314.671999999999</c:v>
                </c:pt>
                <c:pt idx="21">
                  <c:v>17465.294000000002</c:v>
                </c:pt>
                <c:pt idx="22">
                  <c:v>17615.916000000001</c:v>
                </c:pt>
                <c:pt idx="23">
                  <c:v>17766.538</c:v>
                </c:pt>
                <c:pt idx="24">
                  <c:v>17917.16</c:v>
                </c:pt>
                <c:pt idx="25">
                  <c:v>18030.817999999999</c:v>
                </c:pt>
                <c:pt idx="26">
                  <c:v>18144.475999999999</c:v>
                </c:pt>
                <c:pt idx="27">
                  <c:v>18258.133999999998</c:v>
                </c:pt>
                <c:pt idx="28">
                  <c:v>18371.792000000001</c:v>
                </c:pt>
                <c:pt idx="29">
                  <c:v>18485.45</c:v>
                </c:pt>
              </c:numCache>
            </c:numRef>
          </c:val>
          <c:smooth val="0"/>
          <c:extLst>
            <c:ext xmlns:c16="http://schemas.microsoft.com/office/drawing/2014/chart" uri="{C3380CC4-5D6E-409C-BE32-E72D297353CC}">
              <c16:uniqueId val="{00000000-4424-423D-B96F-00766382632C}"/>
            </c:ext>
          </c:extLst>
        </c:ser>
        <c:dLbls>
          <c:showLegendKey val="0"/>
          <c:showVal val="0"/>
          <c:showCatName val="0"/>
          <c:showSerName val="0"/>
          <c:showPercent val="0"/>
          <c:showBubbleSize val="0"/>
        </c:dLbls>
        <c:marker val="1"/>
        <c:smooth val="0"/>
        <c:axId val="1877109776"/>
        <c:axId val="1877108816"/>
      </c:lineChart>
      <c:lineChart>
        <c:grouping val="standard"/>
        <c:varyColors val="0"/>
        <c:ser>
          <c:idx val="0"/>
          <c:order val="1"/>
          <c:tx>
            <c:strRef>
              <c:f>'markal gen promod dem'!$F$4</c:f>
              <c:strCache>
                <c:ptCount val="1"/>
                <c:pt idx="0">
                  <c:v>Southeast ISO modeled peak demand (GW)</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'markal gen promod dem'!$C$6:$C$35</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'markal gen promod dem'!$F$6:$F$35</c:f>
              <c:numCache>
                <c:formatCode>_(* #,##0_);_(* \(#,##0\);_(* "-"??_);_(@_)</c:formatCode>
                <c:ptCount val="30"/>
                <c:pt idx="0">
                  <c:v>128968.43220300002</c:v>
                </c:pt>
                <c:pt idx="1">
                  <c:v>129329.864405</c:v>
                </c:pt>
                <c:pt idx="2">
                  <c:v>129691.296608</c:v>
                </c:pt>
                <c:pt idx="3">
                  <c:v>130052.72881199999</c:v>
                </c:pt>
                <c:pt idx="4">
                  <c:v>130414.161016</c:v>
                </c:pt>
                <c:pt idx="5">
                  <c:v>131657.12888200002</c:v>
                </c:pt>
                <c:pt idx="6">
                  <c:v>132900.09675199998</c:v>
                </c:pt>
                <c:pt idx="7">
                  <c:v>134143.06462200001</c:v>
                </c:pt>
                <c:pt idx="8">
                  <c:v>135386.03249300001</c:v>
                </c:pt>
                <c:pt idx="9">
                  <c:v>136629.00036099998</c:v>
                </c:pt>
                <c:pt idx="10">
                  <c:v>139210.043049</c:v>
                </c:pt>
                <c:pt idx="11">
                  <c:v>141791.08573700002</c:v>
                </c:pt>
                <c:pt idx="12">
                  <c:v>144372.12842499997</c:v>
                </c:pt>
                <c:pt idx="13">
                  <c:v>146953.17111599998</c:v>
                </c:pt>
                <c:pt idx="14">
                  <c:v>149534.213804</c:v>
                </c:pt>
                <c:pt idx="15">
                  <c:v>151251.16877000002</c:v>
                </c:pt>
                <c:pt idx="16">
                  <c:v>152968.12373300001</c:v>
                </c:pt>
                <c:pt idx="17">
                  <c:v>154685.07869600001</c:v>
                </c:pt>
                <c:pt idx="18">
                  <c:v>156402.03366200003</c:v>
                </c:pt>
                <c:pt idx="19">
                  <c:v>158118.98862600001</c:v>
                </c:pt>
                <c:pt idx="20">
                  <c:v>159506.55148699999</c:v>
                </c:pt>
                <c:pt idx="21">
                  <c:v>160894.11434800003</c:v>
                </c:pt>
                <c:pt idx="22">
                  <c:v>162281.677207</c:v>
                </c:pt>
                <c:pt idx="23">
                  <c:v>163669.24006700001</c:v>
                </c:pt>
                <c:pt idx="24">
                  <c:v>165056.80292600003</c:v>
                </c:pt>
                <c:pt idx="25">
                  <c:v>166103.84532099997</c:v>
                </c:pt>
                <c:pt idx="26">
                  <c:v>167150.88771400001</c:v>
                </c:pt>
                <c:pt idx="27">
                  <c:v>168197.93010999996</c:v>
                </c:pt>
                <c:pt idx="28">
                  <c:v>169244.972503</c:v>
                </c:pt>
                <c:pt idx="29">
                  <c:v>170292.01489799999</c:v>
                </c:pt>
              </c:numCache>
            </c:numRef>
          </c:val>
          <c:smooth val="0"/>
          <c:extLst>
            <c:ext xmlns:c16="http://schemas.microsoft.com/office/drawing/2014/chart" uri="{C3380CC4-5D6E-409C-BE32-E72D297353CC}">
              <c16:uniqueId val="{00000001-4424-423D-B96F-00766382632C}"/>
            </c:ext>
          </c:extLst>
        </c:ser>
        <c:dLbls>
          <c:showLegendKey val="0"/>
          <c:showVal val="0"/>
          <c:showCatName val="0"/>
          <c:showSerName val="0"/>
          <c:showPercent val="0"/>
          <c:showBubbleSize val="0"/>
        </c:dLbls>
        <c:marker val="1"/>
        <c:smooth val="0"/>
        <c:axId val="1883759008"/>
        <c:axId val="1883755168"/>
      </c:lineChart>
      <c:catAx>
        <c:axId val="187710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7108816"/>
        <c:crosses val="autoZero"/>
        <c:auto val="1"/>
        <c:lblAlgn val="ctr"/>
        <c:lblOffset val="100"/>
        <c:noMultiLvlLbl val="0"/>
      </c:catAx>
      <c:valAx>
        <c:axId val="1877108816"/>
        <c:scaling>
          <c:orientation val="minMax"/>
          <c:min val="12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b="1" dirty="0"/>
                  <a:t>Petajoules</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7109776"/>
        <c:crosses val="autoZero"/>
        <c:crossBetween val="between"/>
      </c:valAx>
      <c:valAx>
        <c:axId val="1883755168"/>
        <c:scaling>
          <c:orientation val="minMax"/>
          <c:min val="120000"/>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Gigawatt</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83759008"/>
        <c:crosses val="max"/>
        <c:crossBetween val="between"/>
        <c:dispUnits>
          <c:builtInUnit val="thousands"/>
        </c:dispUnits>
      </c:valAx>
      <c:catAx>
        <c:axId val="1883759008"/>
        <c:scaling>
          <c:orientation val="minMax"/>
        </c:scaling>
        <c:delete val="1"/>
        <c:axPos val="b"/>
        <c:numFmt formatCode="General" sourceLinked="1"/>
        <c:majorTickMark val="out"/>
        <c:minorTickMark val="none"/>
        <c:tickLblPos val="nextTo"/>
        <c:crossAx val="188375516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'promod iso dem splits'!$B$2</c:f>
              <c:strCache>
                <c:ptCount val="1"/>
                <c:pt idx="0">
                  <c:v>Florida</c:v>
                </c:pt>
              </c:strCache>
            </c:strRef>
          </c:tx>
          <c:spPr>
            <a:solidFill>
              <a:schemeClr val="accent1"/>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splits'!$C$2:$AF$2</c:f>
              <c:numCache>
                <c:formatCode>General</c:formatCode>
                <c:ptCount val="30"/>
                <c:pt idx="0">
                  <c:v>48360.529697999998</c:v>
                </c:pt>
                <c:pt idx="1">
                  <c:v>48496.059396999997</c:v>
                </c:pt>
                <c:pt idx="2">
                  <c:v>48631.589096000003</c:v>
                </c:pt>
                <c:pt idx="3">
                  <c:v>48767.118794999995</c:v>
                </c:pt>
                <c:pt idx="4">
                  <c:v>48902.648493000001</c:v>
                </c:pt>
                <c:pt idx="5">
                  <c:v>49368.736075000001</c:v>
                </c:pt>
                <c:pt idx="6">
                  <c:v>49834.823656</c:v>
                </c:pt>
                <c:pt idx="7">
                  <c:v>50300.911237000008</c:v>
                </c:pt>
                <c:pt idx="8">
                  <c:v>50766.998817</c:v>
                </c:pt>
                <c:pt idx="9">
                  <c:v>51233.086397999999</c:v>
                </c:pt>
                <c:pt idx="10">
                  <c:v>52200.924723999997</c:v>
                </c:pt>
                <c:pt idx="11">
                  <c:v>53168.763051000002</c:v>
                </c:pt>
                <c:pt idx="12">
                  <c:v>54136.601376999999</c:v>
                </c:pt>
                <c:pt idx="13">
                  <c:v>55104.43970499999</c:v>
                </c:pt>
                <c:pt idx="14">
                  <c:v>56072.278029000001</c:v>
                </c:pt>
                <c:pt idx="15">
                  <c:v>56716.101095999999</c:v>
                </c:pt>
                <c:pt idx="16">
                  <c:v>57359.924165000004</c:v>
                </c:pt>
                <c:pt idx="17">
                  <c:v>58003.747232000002</c:v>
                </c:pt>
                <c:pt idx="18">
                  <c:v>58647.570297999991</c:v>
                </c:pt>
                <c:pt idx="19">
                  <c:v>59291.393365999997</c:v>
                </c:pt>
                <c:pt idx="20">
                  <c:v>59811.701114999996</c:v>
                </c:pt>
                <c:pt idx="21">
                  <c:v>60332.008868000004</c:v>
                </c:pt>
                <c:pt idx="22">
                  <c:v>60852.316618999997</c:v>
                </c:pt>
                <c:pt idx="23">
                  <c:v>61372.624368999997</c:v>
                </c:pt>
                <c:pt idx="24">
                  <c:v>61892.93211999999</c:v>
                </c:pt>
                <c:pt idx="25">
                  <c:v>62285.551645999985</c:v>
                </c:pt>
                <c:pt idx="26">
                  <c:v>62678.171172999995</c:v>
                </c:pt>
                <c:pt idx="27">
                  <c:v>63070.79069999999</c:v>
                </c:pt>
                <c:pt idx="28">
                  <c:v>63463.410227</c:v>
                </c:pt>
                <c:pt idx="29">
                  <c:v>63856.029752999995</c:v>
                </c:pt>
              </c:numCache>
            </c:numRef>
          </c:val>
          <c:extLst>
            <c:ext xmlns:c16="http://schemas.microsoft.com/office/drawing/2014/chart" uri="{C3380CC4-5D6E-409C-BE32-E72D297353CC}">
              <c16:uniqueId val="{00000000-ABC3-4A5F-B884-FA6056F34850}"/>
            </c:ext>
          </c:extLst>
        </c:ser>
        <c:ser>
          <c:idx val="1"/>
          <c:order val="1"/>
          <c:tx>
            <c:strRef>
              <c:f>'promod iso dem splits'!$B$3</c:f>
              <c:strCache>
                <c:ptCount val="1"/>
                <c:pt idx="0">
                  <c:v>Midcontinent ISO</c:v>
                </c:pt>
              </c:strCache>
            </c:strRef>
          </c:tx>
          <c:spPr>
            <a:solidFill>
              <a:schemeClr val="accent2"/>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splits'!$C$3:$AF$3</c:f>
              <c:numCache>
                <c:formatCode>General</c:formatCode>
                <c:ptCount val="30"/>
                <c:pt idx="0">
                  <c:v>125721.33224800001</c:v>
                </c:pt>
                <c:pt idx="1">
                  <c:v>126073.66449900003</c:v>
                </c:pt>
                <c:pt idx="2">
                  <c:v>126425.99675200005</c:v>
                </c:pt>
                <c:pt idx="3">
                  <c:v>126778.32900100001</c:v>
                </c:pt>
                <c:pt idx="4">
                  <c:v>127130.66124999998</c:v>
                </c:pt>
                <c:pt idx="5">
                  <c:v>128342.334324</c:v>
                </c:pt>
                <c:pt idx="6">
                  <c:v>129554.00739599997</c:v>
                </c:pt>
                <c:pt idx="7">
                  <c:v>130765.68047200002</c:v>
                </c:pt>
                <c:pt idx="8">
                  <c:v>131977.353542</c:v>
                </c:pt>
                <c:pt idx="9">
                  <c:v>133189.02661200005</c:v>
                </c:pt>
                <c:pt idx="10">
                  <c:v>135705.08515300002</c:v>
                </c:pt>
                <c:pt idx="11">
                  <c:v>138221.14369500001</c:v>
                </c:pt>
                <c:pt idx="12">
                  <c:v>140737.202235</c:v>
                </c:pt>
                <c:pt idx="13">
                  <c:v>143253.260778</c:v>
                </c:pt>
                <c:pt idx="14">
                  <c:v>145769.31931699999</c:v>
                </c:pt>
                <c:pt idx="15">
                  <c:v>147443.04568699995</c:v>
                </c:pt>
                <c:pt idx="16">
                  <c:v>149116.77205599993</c:v>
                </c:pt>
                <c:pt idx="17">
                  <c:v>150790.49842300001</c:v>
                </c:pt>
                <c:pt idx="18">
                  <c:v>152464.22479099993</c:v>
                </c:pt>
                <c:pt idx="19">
                  <c:v>154137.95115900002</c:v>
                </c:pt>
                <c:pt idx="20">
                  <c:v>155490.57868000004</c:v>
                </c:pt>
                <c:pt idx="21">
                  <c:v>156843.20621000003</c:v>
                </c:pt>
                <c:pt idx="22">
                  <c:v>158195.83373499999</c:v>
                </c:pt>
                <c:pt idx="23">
                  <c:v>159548.46125899997</c:v>
                </c:pt>
                <c:pt idx="24">
                  <c:v>160901.08878600004</c:v>
                </c:pt>
                <c:pt idx="25">
                  <c:v>161921.76928900002</c:v>
                </c:pt>
                <c:pt idx="26">
                  <c:v>162942.44980099998</c:v>
                </c:pt>
                <c:pt idx="27">
                  <c:v>163963.13030600004</c:v>
                </c:pt>
                <c:pt idx="28">
                  <c:v>164983.81081599995</c:v>
                </c:pt>
                <c:pt idx="29">
                  <c:v>166004.49131600003</c:v>
                </c:pt>
              </c:numCache>
            </c:numRef>
          </c:val>
          <c:extLst>
            <c:ext xmlns:c16="http://schemas.microsoft.com/office/drawing/2014/chart" uri="{C3380CC4-5D6E-409C-BE32-E72D297353CC}">
              <c16:uniqueId val="{00000001-ABC3-4A5F-B884-FA6056F34850}"/>
            </c:ext>
          </c:extLst>
        </c:ser>
        <c:ser>
          <c:idx val="2"/>
          <c:order val="2"/>
          <c:tx>
            <c:strRef>
              <c:f>'promod iso dem splits'!$B$4</c:f>
              <c:strCache>
                <c:ptCount val="1"/>
                <c:pt idx="0">
                  <c:v>New England</c:v>
                </c:pt>
              </c:strCache>
            </c:strRef>
          </c:tx>
          <c:spPr>
            <a:solidFill>
              <a:schemeClr val="accent3"/>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splits'!$C$4:$AF$4</c:f>
              <c:numCache>
                <c:formatCode>General</c:formatCode>
                <c:ptCount val="30"/>
                <c:pt idx="0">
                  <c:v>25439.293256000001</c:v>
                </c:pt>
                <c:pt idx="1">
                  <c:v>25510.586517999996</c:v>
                </c:pt>
                <c:pt idx="2">
                  <c:v>25581.879775000001</c:v>
                </c:pt>
                <c:pt idx="3">
                  <c:v>25653.173036999997</c:v>
                </c:pt>
                <c:pt idx="4">
                  <c:v>25724.466292999998</c:v>
                </c:pt>
                <c:pt idx="5">
                  <c:v>25969.644307999999</c:v>
                </c:pt>
                <c:pt idx="6">
                  <c:v>26214.822322</c:v>
                </c:pt>
                <c:pt idx="7">
                  <c:v>26460.000338000002</c:v>
                </c:pt>
                <c:pt idx="8">
                  <c:v>26705.178352000003</c:v>
                </c:pt>
                <c:pt idx="9">
                  <c:v>26950.356366</c:v>
                </c:pt>
                <c:pt idx="10">
                  <c:v>27459.472438999994</c:v>
                </c:pt>
                <c:pt idx="11">
                  <c:v>27968.588513999999</c:v>
                </c:pt>
                <c:pt idx="12">
                  <c:v>28477.704588000001</c:v>
                </c:pt>
                <c:pt idx="13">
                  <c:v>28986.820662999995</c:v>
                </c:pt>
                <c:pt idx="14">
                  <c:v>29495.936736</c:v>
                </c:pt>
                <c:pt idx="15">
                  <c:v>29834.609697</c:v>
                </c:pt>
                <c:pt idx="16">
                  <c:v>30173.282660000001</c:v>
                </c:pt>
                <c:pt idx="17">
                  <c:v>30511.955621000001</c:v>
                </c:pt>
                <c:pt idx="18">
                  <c:v>30850.628580999997</c:v>
                </c:pt>
                <c:pt idx="19">
                  <c:v>31189.301543999998</c:v>
                </c:pt>
                <c:pt idx="20">
                  <c:v>31463.001221999999</c:v>
                </c:pt>
                <c:pt idx="21">
                  <c:v>31736.700901</c:v>
                </c:pt>
                <c:pt idx="22">
                  <c:v>32010.400578000001</c:v>
                </c:pt>
                <c:pt idx="23">
                  <c:v>32284.100259000006</c:v>
                </c:pt>
                <c:pt idx="24">
                  <c:v>32557.799939</c:v>
                </c:pt>
                <c:pt idx="25">
                  <c:v>32764.331242999997</c:v>
                </c:pt>
                <c:pt idx="26">
                  <c:v>32970.862545999997</c:v>
                </c:pt>
                <c:pt idx="27">
                  <c:v>33177.393851999994</c:v>
                </c:pt>
                <c:pt idx="28">
                  <c:v>33383.925155999998</c:v>
                </c:pt>
                <c:pt idx="29">
                  <c:v>33590.456460000001</c:v>
                </c:pt>
              </c:numCache>
            </c:numRef>
          </c:val>
          <c:extLst>
            <c:ext xmlns:c16="http://schemas.microsoft.com/office/drawing/2014/chart" uri="{C3380CC4-5D6E-409C-BE32-E72D297353CC}">
              <c16:uniqueId val="{00000002-ABC3-4A5F-B884-FA6056F34850}"/>
            </c:ext>
          </c:extLst>
        </c:ser>
        <c:ser>
          <c:idx val="3"/>
          <c:order val="3"/>
          <c:tx>
            <c:strRef>
              <c:f>'promod iso dem splits'!$B$5</c:f>
              <c:strCache>
                <c:ptCount val="1"/>
                <c:pt idx="0">
                  <c:v>New York</c:v>
                </c:pt>
              </c:strCache>
            </c:strRef>
          </c:tx>
          <c:spPr>
            <a:solidFill>
              <a:schemeClr val="accent4"/>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splits'!$C$5:$AF$5</c:f>
              <c:numCache>
                <c:formatCode>General</c:formatCode>
                <c:ptCount val="30"/>
                <c:pt idx="0">
                  <c:v>33146.893699</c:v>
                </c:pt>
                <c:pt idx="1">
                  <c:v>33239.787399000001</c:v>
                </c:pt>
                <c:pt idx="2">
                  <c:v>33332.681100000002</c:v>
                </c:pt>
                <c:pt idx="3">
                  <c:v>33425.574798999995</c:v>
                </c:pt>
                <c:pt idx="4">
                  <c:v>33518.468499000002</c:v>
                </c:pt>
                <c:pt idx="5">
                  <c:v>33837.930578</c:v>
                </c:pt>
                <c:pt idx="6">
                  <c:v>34157.392663000006</c:v>
                </c:pt>
                <c:pt idx="7">
                  <c:v>34476.854744000004</c:v>
                </c:pt>
                <c:pt idx="8">
                  <c:v>34796.316825000002</c:v>
                </c:pt>
                <c:pt idx="9">
                  <c:v>35115.778907</c:v>
                </c:pt>
                <c:pt idx="10">
                  <c:v>35779.147037999996</c:v>
                </c:pt>
                <c:pt idx="11">
                  <c:v>36442.515166999998</c:v>
                </c:pt>
                <c:pt idx="12">
                  <c:v>37105.883296</c:v>
                </c:pt>
                <c:pt idx="13">
                  <c:v>37769.251426000003</c:v>
                </c:pt>
                <c:pt idx="14">
                  <c:v>38432.619553999997</c:v>
                </c:pt>
                <c:pt idx="15">
                  <c:v>38873.903695000001</c:v>
                </c:pt>
                <c:pt idx="16">
                  <c:v>39315.187836000005</c:v>
                </c:pt>
                <c:pt idx="17">
                  <c:v>39756.471973</c:v>
                </c:pt>
                <c:pt idx="18">
                  <c:v>40197.756115000004</c:v>
                </c:pt>
                <c:pt idx="19">
                  <c:v>40639.040254</c:v>
                </c:pt>
                <c:pt idx="20">
                  <c:v>40995.665499999996</c:v>
                </c:pt>
                <c:pt idx="21">
                  <c:v>41352.290745999999</c:v>
                </c:pt>
                <c:pt idx="22">
                  <c:v>41708.915987</c:v>
                </c:pt>
                <c:pt idx="23">
                  <c:v>42065.541231000003</c:v>
                </c:pt>
                <c:pt idx="24">
                  <c:v>42422.166475999999</c:v>
                </c:pt>
                <c:pt idx="25">
                  <c:v>42691.272661000003</c:v>
                </c:pt>
                <c:pt idx="26">
                  <c:v>42960.378848</c:v>
                </c:pt>
                <c:pt idx="27">
                  <c:v>43229.485033999998</c:v>
                </c:pt>
                <c:pt idx="28">
                  <c:v>43498.591220000002</c:v>
                </c:pt>
                <c:pt idx="29">
                  <c:v>43767.697405000006</c:v>
                </c:pt>
              </c:numCache>
            </c:numRef>
          </c:val>
          <c:extLst>
            <c:ext xmlns:c16="http://schemas.microsoft.com/office/drawing/2014/chart" uri="{C3380CC4-5D6E-409C-BE32-E72D297353CC}">
              <c16:uniqueId val="{00000003-ABC3-4A5F-B884-FA6056F34850}"/>
            </c:ext>
          </c:extLst>
        </c:ser>
        <c:ser>
          <c:idx val="4"/>
          <c:order val="4"/>
          <c:tx>
            <c:strRef>
              <c:f>'promod iso dem splits'!$B$6</c:f>
              <c:strCache>
                <c:ptCount val="1"/>
                <c:pt idx="0">
                  <c:v>PJM Interconnection</c:v>
                </c:pt>
              </c:strCache>
            </c:strRef>
          </c:tx>
          <c:spPr>
            <a:solidFill>
              <a:schemeClr val="accent5"/>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splits'!$C$6:$AF$6</c:f>
              <c:numCache>
                <c:formatCode>General</c:formatCode>
                <c:ptCount val="30"/>
                <c:pt idx="0">
                  <c:v>157382.44000800001</c:v>
                </c:pt>
                <c:pt idx="1">
                  <c:v>157823.50206299996</c:v>
                </c:pt>
                <c:pt idx="2">
                  <c:v>158264.56412000002</c:v>
                </c:pt>
                <c:pt idx="3">
                  <c:v>158705.62617599996</c:v>
                </c:pt>
                <c:pt idx="4">
                  <c:v>159146.688234</c:v>
                </c:pt>
                <c:pt idx="5">
                  <c:v>160663.50373100003</c:v>
                </c:pt>
                <c:pt idx="6">
                  <c:v>162180.31922099995</c:v>
                </c:pt>
                <c:pt idx="7">
                  <c:v>163697.13471699998</c:v>
                </c:pt>
                <c:pt idx="8">
                  <c:v>165213.95020799999</c:v>
                </c:pt>
                <c:pt idx="9">
                  <c:v>166730.76570299998</c:v>
                </c:pt>
                <c:pt idx="10">
                  <c:v>169880.45736799997</c:v>
                </c:pt>
                <c:pt idx="11">
                  <c:v>173030.14903499998</c:v>
                </c:pt>
                <c:pt idx="12">
                  <c:v>176179.84069900002</c:v>
                </c:pt>
                <c:pt idx="13">
                  <c:v>179329.53236699998</c:v>
                </c:pt>
                <c:pt idx="14">
                  <c:v>182479.22403000001</c:v>
                </c:pt>
                <c:pt idx="15">
                  <c:v>184574.45429200004</c:v>
                </c:pt>
                <c:pt idx="16">
                  <c:v>186669.68454999998</c:v>
                </c:pt>
                <c:pt idx="17">
                  <c:v>188764.91481000005</c:v>
                </c:pt>
                <c:pt idx="18">
                  <c:v>190860.14507099998</c:v>
                </c:pt>
                <c:pt idx="19">
                  <c:v>192955.37532899994</c:v>
                </c:pt>
                <c:pt idx="20">
                  <c:v>194648.64262700002</c:v>
                </c:pt>
                <c:pt idx="21">
                  <c:v>196341.90992599996</c:v>
                </c:pt>
                <c:pt idx="22">
                  <c:v>198035.17721900003</c:v>
                </c:pt>
                <c:pt idx="23">
                  <c:v>199728.44451800003</c:v>
                </c:pt>
                <c:pt idx="24">
                  <c:v>201421.71181499996</c:v>
                </c:pt>
                <c:pt idx="25">
                  <c:v>202699.43601599999</c:v>
                </c:pt>
                <c:pt idx="26">
                  <c:v>203977.16021299997</c:v>
                </c:pt>
                <c:pt idx="27">
                  <c:v>205254.88441499998</c:v>
                </c:pt>
                <c:pt idx="28">
                  <c:v>206532.60861499995</c:v>
                </c:pt>
                <c:pt idx="29">
                  <c:v>207810.33281300002</c:v>
                </c:pt>
              </c:numCache>
            </c:numRef>
          </c:val>
          <c:extLst>
            <c:ext xmlns:c16="http://schemas.microsoft.com/office/drawing/2014/chart" uri="{C3380CC4-5D6E-409C-BE32-E72D297353CC}">
              <c16:uniqueId val="{00000004-ABC3-4A5F-B884-FA6056F34850}"/>
            </c:ext>
          </c:extLst>
        </c:ser>
        <c:ser>
          <c:idx val="5"/>
          <c:order val="5"/>
          <c:tx>
            <c:strRef>
              <c:f>'promod iso dem splits'!$B$7</c:f>
              <c:strCache>
                <c:ptCount val="1"/>
                <c:pt idx="0">
                  <c:v>Southeast</c:v>
                </c:pt>
              </c:strCache>
            </c:strRef>
          </c:tx>
          <c:spPr>
            <a:solidFill>
              <a:schemeClr val="accent6"/>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splits'!$C$7:$AF$7</c:f>
              <c:numCache>
                <c:formatCode>General</c:formatCode>
                <c:ptCount val="30"/>
                <c:pt idx="0">
                  <c:v>128968.43220300002</c:v>
                </c:pt>
                <c:pt idx="1">
                  <c:v>129329.864405</c:v>
                </c:pt>
                <c:pt idx="2">
                  <c:v>129691.296608</c:v>
                </c:pt>
                <c:pt idx="3">
                  <c:v>130052.72881199999</c:v>
                </c:pt>
                <c:pt idx="4">
                  <c:v>130414.161016</c:v>
                </c:pt>
                <c:pt idx="5">
                  <c:v>131657.12888200002</c:v>
                </c:pt>
                <c:pt idx="6">
                  <c:v>132900.09675199998</c:v>
                </c:pt>
                <c:pt idx="7">
                  <c:v>134143.06462200001</c:v>
                </c:pt>
                <c:pt idx="8">
                  <c:v>135386.03249300001</c:v>
                </c:pt>
                <c:pt idx="9">
                  <c:v>136629.00036099998</c:v>
                </c:pt>
                <c:pt idx="10">
                  <c:v>139210.043049</c:v>
                </c:pt>
                <c:pt idx="11">
                  <c:v>141791.08573700002</c:v>
                </c:pt>
                <c:pt idx="12">
                  <c:v>144372.12842499997</c:v>
                </c:pt>
                <c:pt idx="13">
                  <c:v>146953.17111599998</c:v>
                </c:pt>
                <c:pt idx="14">
                  <c:v>149534.213804</c:v>
                </c:pt>
                <c:pt idx="15">
                  <c:v>151251.16877000002</c:v>
                </c:pt>
                <c:pt idx="16">
                  <c:v>152968.12373300001</c:v>
                </c:pt>
                <c:pt idx="17">
                  <c:v>154685.07869600001</c:v>
                </c:pt>
                <c:pt idx="18">
                  <c:v>156402.03366200003</c:v>
                </c:pt>
                <c:pt idx="19">
                  <c:v>158118.98862600001</c:v>
                </c:pt>
                <c:pt idx="20">
                  <c:v>159506.55148699999</c:v>
                </c:pt>
                <c:pt idx="21">
                  <c:v>160894.11434800003</c:v>
                </c:pt>
                <c:pt idx="22">
                  <c:v>162281.677207</c:v>
                </c:pt>
                <c:pt idx="23">
                  <c:v>163669.24006700001</c:v>
                </c:pt>
                <c:pt idx="24">
                  <c:v>165056.80292600003</c:v>
                </c:pt>
                <c:pt idx="25">
                  <c:v>166103.84532099997</c:v>
                </c:pt>
                <c:pt idx="26">
                  <c:v>167150.88771400001</c:v>
                </c:pt>
                <c:pt idx="27">
                  <c:v>168197.93010999996</c:v>
                </c:pt>
                <c:pt idx="28">
                  <c:v>169244.972503</c:v>
                </c:pt>
                <c:pt idx="29">
                  <c:v>170292.01489799999</c:v>
                </c:pt>
              </c:numCache>
            </c:numRef>
          </c:val>
          <c:extLst>
            <c:ext xmlns:c16="http://schemas.microsoft.com/office/drawing/2014/chart" uri="{C3380CC4-5D6E-409C-BE32-E72D297353CC}">
              <c16:uniqueId val="{00000005-ABC3-4A5F-B884-FA6056F34850}"/>
            </c:ext>
          </c:extLst>
        </c:ser>
        <c:ser>
          <c:idx val="6"/>
          <c:order val="6"/>
          <c:tx>
            <c:strRef>
              <c:f>'promod iso dem splits'!$B$8</c:f>
              <c:strCache>
                <c:ptCount val="1"/>
                <c:pt idx="0">
                  <c:v>Southwest Power Pool</c:v>
                </c:pt>
              </c:strCache>
            </c:strRef>
          </c:tx>
          <c:spPr>
            <a:solidFill>
              <a:schemeClr val="accent1">
                <a:lumMod val="60000"/>
              </a:schemeClr>
            </a:solidFill>
            <a:ln>
              <a:noFill/>
            </a:ln>
            <a:effectLst/>
          </c:spPr>
          <c:invertIfNegative val="0"/>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'promod iso dem splits'!$C$8:$AF$8</c:f>
              <c:numCache>
                <c:formatCode>General</c:formatCode>
                <c:ptCount val="30"/>
                <c:pt idx="0">
                  <c:v>52832.061101000007</c:v>
                </c:pt>
                <c:pt idx="1">
                  <c:v>52980.122202999999</c:v>
                </c:pt>
                <c:pt idx="2">
                  <c:v>53128.183306999999</c:v>
                </c:pt>
                <c:pt idx="3">
                  <c:v>53276.244411</c:v>
                </c:pt>
                <c:pt idx="4">
                  <c:v>53424.305513000007</c:v>
                </c:pt>
                <c:pt idx="5">
                  <c:v>53933.488673999993</c:v>
                </c:pt>
                <c:pt idx="6">
                  <c:v>54442.671840999996</c:v>
                </c:pt>
                <c:pt idx="7">
                  <c:v>54951.855005999998</c:v>
                </c:pt>
                <c:pt idx="8">
                  <c:v>55461.038168999999</c:v>
                </c:pt>
                <c:pt idx="9">
                  <c:v>55970.221332000001</c:v>
                </c:pt>
                <c:pt idx="10">
                  <c:v>57027.548328999997</c:v>
                </c:pt>
                <c:pt idx="11">
                  <c:v>58084.875326000001</c:v>
                </c:pt>
                <c:pt idx="12">
                  <c:v>59142.202321999997</c:v>
                </c:pt>
                <c:pt idx="13">
                  <c:v>60199.529318000001</c:v>
                </c:pt>
                <c:pt idx="14">
                  <c:v>61256.856312000004</c:v>
                </c:pt>
                <c:pt idx="15">
                  <c:v>61960.208817999999</c:v>
                </c:pt>
                <c:pt idx="16">
                  <c:v>62663.561323000009</c:v>
                </c:pt>
                <c:pt idx="17">
                  <c:v>63366.913825000003</c:v>
                </c:pt>
                <c:pt idx="18">
                  <c:v>64070.266327000005</c:v>
                </c:pt>
                <c:pt idx="19">
                  <c:v>64773.618828999985</c:v>
                </c:pt>
                <c:pt idx="20">
                  <c:v>65342.035491999988</c:v>
                </c:pt>
                <c:pt idx="21">
                  <c:v>65910.452156000014</c:v>
                </c:pt>
                <c:pt idx="22">
                  <c:v>66478.86881900001</c:v>
                </c:pt>
                <c:pt idx="23">
                  <c:v>67047.285478000005</c:v>
                </c:pt>
                <c:pt idx="24">
                  <c:v>67615.702141999995</c:v>
                </c:pt>
                <c:pt idx="25">
                  <c:v>68044.624219999998</c:v>
                </c:pt>
                <c:pt idx="26">
                  <c:v>68473.546295000022</c:v>
                </c:pt>
                <c:pt idx="27">
                  <c:v>68902.468372999996</c:v>
                </c:pt>
                <c:pt idx="28">
                  <c:v>69331.390448000006</c:v>
                </c:pt>
                <c:pt idx="29">
                  <c:v>69760.312527999995</c:v>
                </c:pt>
              </c:numCache>
            </c:numRef>
          </c:val>
          <c:extLst>
            <c:ext xmlns:c16="http://schemas.microsoft.com/office/drawing/2014/chart" uri="{C3380CC4-5D6E-409C-BE32-E72D297353CC}">
              <c16:uniqueId val="{00000006-ABC3-4A5F-B884-FA6056F34850}"/>
            </c:ext>
          </c:extLst>
        </c:ser>
        <c:dLbls>
          <c:showLegendKey val="0"/>
          <c:showVal val="0"/>
          <c:showCatName val="0"/>
          <c:showSerName val="0"/>
          <c:showPercent val="0"/>
          <c:showBubbleSize val="0"/>
        </c:dLbls>
        <c:gapWidth val="150"/>
        <c:overlap val="100"/>
        <c:axId val="1873180864"/>
        <c:axId val="1873181344"/>
      </c:barChart>
      <c:lineChart>
        <c:grouping val="standard"/>
        <c:varyColors val="0"/>
        <c:ser>
          <c:idx val="7"/>
          <c:order val="7"/>
          <c:tx>
            <c:strRef>
              <c:f>'trends plot'!$D$4</c:f>
              <c:strCache>
                <c:ptCount val="1"/>
                <c:pt idx="0">
                  <c:v>Generation as per MARKAL (PJ)</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'promod iso dem splits'!$C$1:$AF$1</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'trends plot'!$D$6:$D$35</c:f>
              <c:numCache>
                <c:formatCode>_(* #,##0_);_(* \(#,##0\);_(* "-"??_);_(@_)</c:formatCode>
                <c:ptCount val="30"/>
                <c:pt idx="0">
                  <c:v>13999.714</c:v>
                </c:pt>
                <c:pt idx="1">
                  <c:v>14038.948</c:v>
                </c:pt>
                <c:pt idx="2">
                  <c:v>14078.182000000001</c:v>
                </c:pt>
                <c:pt idx="3">
                  <c:v>14117.415999999999</c:v>
                </c:pt>
                <c:pt idx="4">
                  <c:v>14156.65</c:v>
                </c:pt>
                <c:pt idx="5">
                  <c:v>14291.575999999999</c:v>
                </c:pt>
                <c:pt idx="6">
                  <c:v>14426.502</c:v>
                </c:pt>
                <c:pt idx="7">
                  <c:v>14561.428</c:v>
                </c:pt>
                <c:pt idx="8">
                  <c:v>14696.353999999999</c:v>
                </c:pt>
                <c:pt idx="9">
                  <c:v>14831.28</c:v>
                </c:pt>
                <c:pt idx="10">
                  <c:v>15111.456</c:v>
                </c:pt>
                <c:pt idx="11">
                  <c:v>15391.632</c:v>
                </c:pt>
                <c:pt idx="12">
                  <c:v>15671.808000000001</c:v>
                </c:pt>
                <c:pt idx="13">
                  <c:v>15951.984</c:v>
                </c:pt>
                <c:pt idx="14">
                  <c:v>16232.16</c:v>
                </c:pt>
                <c:pt idx="15">
                  <c:v>16418.538</c:v>
                </c:pt>
                <c:pt idx="16">
                  <c:v>16604.916000000001</c:v>
                </c:pt>
                <c:pt idx="17">
                  <c:v>16791.294000000002</c:v>
                </c:pt>
                <c:pt idx="18">
                  <c:v>16977.671999999999</c:v>
                </c:pt>
                <c:pt idx="19">
                  <c:v>17164.05</c:v>
                </c:pt>
                <c:pt idx="20">
                  <c:v>17314.671999999999</c:v>
                </c:pt>
                <c:pt idx="21">
                  <c:v>17465.294000000002</c:v>
                </c:pt>
                <c:pt idx="22">
                  <c:v>17615.916000000001</c:v>
                </c:pt>
                <c:pt idx="23">
                  <c:v>17766.538</c:v>
                </c:pt>
                <c:pt idx="24">
                  <c:v>17917.16</c:v>
                </c:pt>
                <c:pt idx="25">
                  <c:v>18030.817999999999</c:v>
                </c:pt>
                <c:pt idx="26">
                  <c:v>18144.475999999999</c:v>
                </c:pt>
                <c:pt idx="27">
                  <c:v>18258.133999999998</c:v>
                </c:pt>
                <c:pt idx="28">
                  <c:v>18371.792000000001</c:v>
                </c:pt>
                <c:pt idx="29">
                  <c:v>18485.45</c:v>
                </c:pt>
              </c:numCache>
            </c:numRef>
          </c:val>
          <c:smooth val="0"/>
          <c:extLst>
            <c:ext xmlns:c16="http://schemas.microsoft.com/office/drawing/2014/chart" uri="{C3380CC4-5D6E-409C-BE32-E72D297353CC}">
              <c16:uniqueId val="{00000007-ABC3-4A5F-B884-FA6056F34850}"/>
            </c:ext>
          </c:extLst>
        </c:ser>
        <c:dLbls>
          <c:showLegendKey val="0"/>
          <c:showVal val="0"/>
          <c:showCatName val="0"/>
          <c:showSerName val="0"/>
          <c:showPercent val="0"/>
          <c:showBubbleSize val="0"/>
        </c:dLbls>
        <c:marker val="1"/>
        <c:smooth val="0"/>
        <c:axId val="151434047"/>
        <c:axId val="151443647"/>
      </c:lineChart>
      <c:catAx>
        <c:axId val="1873180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3181344"/>
        <c:crosses val="autoZero"/>
        <c:auto val="1"/>
        <c:lblAlgn val="ctr"/>
        <c:lblOffset val="100"/>
        <c:noMultiLvlLbl val="0"/>
      </c:catAx>
      <c:valAx>
        <c:axId val="1873181344"/>
        <c:scaling>
          <c:orientation val="minMax"/>
          <c:max val="850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Peak demand (gigawatt)</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3180864"/>
        <c:crosses val="autoZero"/>
        <c:crossBetween val="between"/>
        <c:dispUnits>
          <c:builtInUnit val="thousands"/>
        </c:dispUnits>
      </c:valAx>
      <c:valAx>
        <c:axId val="151443647"/>
        <c:scaling>
          <c:orientation val="minMax"/>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Petajoules</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51434047"/>
        <c:crosses val="max"/>
        <c:crossBetween val="between"/>
      </c:valAx>
      <c:catAx>
        <c:axId val="151434047"/>
        <c:scaling>
          <c:orientation val="minMax"/>
        </c:scaling>
        <c:delete val="1"/>
        <c:axPos val="b"/>
        <c:numFmt formatCode="General" sourceLinked="1"/>
        <c:majorTickMark val="out"/>
        <c:minorTickMark val="none"/>
        <c:tickLblPos val="nextTo"/>
        <c:crossAx val="151443647"/>
        <c:crosses val="autoZero"/>
        <c:auto val="1"/>
        <c:lblAlgn val="ctr"/>
        <c:lblOffset val="100"/>
        <c:noMultiLvlLbl val="0"/>
      </c:catAx>
      <c:spPr>
        <a:noFill/>
        <a:ln>
          <a:noFill/>
        </a:ln>
        <a:effectLst/>
      </c:spPr>
    </c:plotArea>
    <c:legend>
      <c:legendPos val="b"/>
      <c:layout>
        <c:manualLayout>
          <c:xMode val="edge"/>
          <c:yMode val="edge"/>
          <c:x val="1.0598056304488431E-2"/>
          <c:y val="0.73210814470065577"/>
          <c:w val="0.97198835957937657"/>
          <c:h val="0.24377643325576476"/>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lineChart>
        <c:grouping val="standard"/>
        <c:varyColors val="0"/>
        <c:ser>
          <c:idx val="0"/>
          <c:order val="0"/>
          <c:tx>
            <c:strRef>
              <c:f>'T1 fulfillment'!$B$11</c:f>
              <c:strCache>
                <c:ptCount val="1"/>
                <c:pt idx="0">
                  <c:v>New capacity requirement (Eastern Interconnect)</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'T1 fulfillment'!$C$88:$AF$88</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'T1 fulfillment'!$C$11:$AF$11</c:f>
              <c:numCache>
                <c:formatCode>General</c:formatCode>
                <c:ptCount val="30"/>
                <c:pt idx="0">
                  <c:v>2240.7762149999999</c:v>
                </c:pt>
                <c:pt idx="1">
                  <c:v>0</c:v>
                </c:pt>
                <c:pt idx="2">
                  <c:v>0</c:v>
                </c:pt>
                <c:pt idx="3">
                  <c:v>0</c:v>
                </c:pt>
                <c:pt idx="4">
                  <c:v>0</c:v>
                </c:pt>
                <c:pt idx="5">
                  <c:v>0</c:v>
                </c:pt>
                <c:pt idx="6">
                  <c:v>0</c:v>
                </c:pt>
                <c:pt idx="7">
                  <c:v>0</c:v>
                </c:pt>
                <c:pt idx="8">
                  <c:v>3346.9994919999999</c:v>
                </c:pt>
                <c:pt idx="9">
                  <c:v>2257.1678689999999</c:v>
                </c:pt>
                <c:pt idx="10">
                  <c:v>13887.045854</c:v>
                </c:pt>
                <c:pt idx="11">
                  <c:v>15448.934355000001</c:v>
                </c:pt>
                <c:pt idx="12">
                  <c:v>18047.523354999998</c:v>
                </c:pt>
                <c:pt idx="13">
                  <c:v>23254.501723000001</c:v>
                </c:pt>
                <c:pt idx="14">
                  <c:v>29730.474350999997</c:v>
                </c:pt>
                <c:pt idx="15">
                  <c:v>18958.569740999999</c:v>
                </c:pt>
                <c:pt idx="16">
                  <c:v>34269.744808999996</c:v>
                </c:pt>
                <c:pt idx="17">
                  <c:v>20177.099263999997</c:v>
                </c:pt>
                <c:pt idx="18">
                  <c:v>23261.133264</c:v>
                </c:pt>
                <c:pt idx="19">
                  <c:v>28238.364262999996</c:v>
                </c:pt>
                <c:pt idx="20">
                  <c:v>37597.109018999996</c:v>
                </c:pt>
                <c:pt idx="21">
                  <c:v>53806.138019000005</c:v>
                </c:pt>
                <c:pt idx="22">
                  <c:v>62575.211091999998</c:v>
                </c:pt>
                <c:pt idx="23">
                  <c:v>45390.968269000005</c:v>
                </c:pt>
                <c:pt idx="24">
                  <c:v>43262.595851000005</c:v>
                </c:pt>
                <c:pt idx="25">
                  <c:v>47527.222492000001</c:v>
                </c:pt>
                <c:pt idx="26">
                  <c:v>34087.394818000001</c:v>
                </c:pt>
                <c:pt idx="27">
                  <c:v>35110.900196000002</c:v>
                </c:pt>
                <c:pt idx="28">
                  <c:v>28217.0435</c:v>
                </c:pt>
                <c:pt idx="29">
                  <c:v>17482.456871000002</c:v>
                </c:pt>
              </c:numCache>
            </c:numRef>
          </c:val>
          <c:smooth val="0"/>
          <c:extLst>
            <c:ext xmlns:c16="http://schemas.microsoft.com/office/drawing/2014/chart" uri="{C3380CC4-5D6E-409C-BE32-E72D297353CC}">
              <c16:uniqueId val="{00000000-BF24-4D29-9454-3B7B3B80D748}"/>
            </c:ext>
          </c:extLst>
        </c:ser>
        <c:ser>
          <c:idx val="1"/>
          <c:order val="1"/>
          <c:tx>
            <c:strRef>
              <c:f>'T1 fulfillment'!$B$54</c:f>
              <c:strCache>
                <c:ptCount val="1"/>
                <c:pt idx="0">
                  <c:v>Retirements (Eastern Interconnect)</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f>'T1 fulfillment'!$C$88:$AF$88</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'T1 fulfillment'!$C$55:$C$84</c:f>
              <c:numCache>
                <c:formatCode>General</c:formatCode>
                <c:ptCount val="30"/>
                <c:pt idx="0">
                  <c:v>5691.4449999999997</c:v>
                </c:pt>
                <c:pt idx="1">
                  <c:v>6309.96</c:v>
                </c:pt>
                <c:pt idx="2">
                  <c:v>4552.5159999999996</c:v>
                </c:pt>
                <c:pt idx="3">
                  <c:v>22625.677</c:v>
                </c:pt>
                <c:pt idx="4">
                  <c:v>29686.288999999899</c:v>
                </c:pt>
                <c:pt idx="5">
                  <c:v>24162.232999999898</c:v>
                </c:pt>
                <c:pt idx="6">
                  <c:v>30282.4719999999</c:v>
                </c:pt>
                <c:pt idx="7">
                  <c:v>16894.332999999999</c:v>
                </c:pt>
                <c:pt idx="8">
                  <c:v>9657.607</c:v>
                </c:pt>
                <c:pt idx="9">
                  <c:v>17162.3999999999</c:v>
                </c:pt>
                <c:pt idx="10">
                  <c:v>17162.767999999902</c:v>
                </c:pt>
                <c:pt idx="11">
                  <c:v>16390.762999999999</c:v>
                </c:pt>
                <c:pt idx="12">
                  <c:v>24681.111000000001</c:v>
                </c:pt>
                <c:pt idx="13">
                  <c:v>22826.287</c:v>
                </c:pt>
                <c:pt idx="14">
                  <c:v>24035.313999999998</c:v>
                </c:pt>
                <c:pt idx="15">
                  <c:v>14870.138999999899</c:v>
                </c:pt>
                <c:pt idx="16">
                  <c:v>28675.261999999901</c:v>
                </c:pt>
                <c:pt idx="17">
                  <c:v>12564.0549999999</c:v>
                </c:pt>
                <c:pt idx="18">
                  <c:v>15648.0889999999</c:v>
                </c:pt>
                <c:pt idx="19">
                  <c:v>21025.32</c:v>
                </c:pt>
                <c:pt idx="20">
                  <c:v>31444.601999999901</c:v>
                </c:pt>
                <c:pt idx="21">
                  <c:v>47653.631000000001</c:v>
                </c:pt>
                <c:pt idx="22">
                  <c:v>56422.704073690002</c:v>
                </c:pt>
                <c:pt idx="23">
                  <c:v>35422.18</c:v>
                </c:pt>
                <c:pt idx="24">
                  <c:v>30913.4009035571</c:v>
                </c:pt>
                <c:pt idx="25">
                  <c:v>35966.510688503498</c:v>
                </c:pt>
                <c:pt idx="26">
                  <c:v>29444.7686229928</c:v>
                </c:pt>
                <c:pt idx="27">
                  <c:v>30468.273999999899</c:v>
                </c:pt>
                <c:pt idx="28">
                  <c:v>22457.752999999899</c:v>
                </c:pt>
                <c:pt idx="29">
                  <c:v>10621.429066971899</c:v>
                </c:pt>
              </c:numCache>
            </c:numRef>
          </c:val>
          <c:smooth val="0"/>
          <c:extLst>
            <c:ext xmlns:c16="http://schemas.microsoft.com/office/drawing/2014/chart" uri="{C3380CC4-5D6E-409C-BE32-E72D297353CC}">
              <c16:uniqueId val="{00000001-BF24-4D29-9454-3B7B3B80D748}"/>
            </c:ext>
          </c:extLst>
        </c:ser>
        <c:ser>
          <c:idx val="2"/>
          <c:order val="2"/>
          <c:tx>
            <c:strRef>
              <c:f>'T1 fulfillment'!$B$89</c:f>
              <c:strCache>
                <c:ptCount val="1"/>
                <c:pt idx="0">
                  <c:v>New capacity allocations (Eastern Interconnect)</c:v>
                </c:pt>
              </c:strCache>
            </c:strRef>
          </c:tx>
          <c:spPr>
            <a:ln w="28575" cap="rnd">
              <a:solidFill>
                <a:schemeClr val="accent6"/>
              </a:solidFill>
              <a:round/>
            </a:ln>
            <a:effectLst/>
          </c:spPr>
          <c:marker>
            <c:symbol val="circle"/>
            <c:size val="5"/>
            <c:spPr>
              <a:solidFill>
                <a:schemeClr val="accent6"/>
              </a:solidFill>
              <a:ln w="9525">
                <a:solidFill>
                  <a:schemeClr val="accent6"/>
                </a:solidFill>
              </a:ln>
              <a:effectLst/>
            </c:spPr>
          </c:marker>
          <c:cat>
            <c:numRef>
              <c:f>'T1 fulfillment'!$C$88:$AF$88</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'T1 fulfillment'!$C$89:$AF$89</c:f>
              <c:numCache>
                <c:formatCode>General</c:formatCode>
                <c:ptCount val="30"/>
                <c:pt idx="0">
                  <c:v>2240.7762149999999</c:v>
                </c:pt>
                <c:pt idx="1">
                  <c:v>0</c:v>
                </c:pt>
                <c:pt idx="2">
                  <c:v>0</c:v>
                </c:pt>
                <c:pt idx="3">
                  <c:v>0</c:v>
                </c:pt>
                <c:pt idx="4">
                  <c:v>0</c:v>
                </c:pt>
                <c:pt idx="5">
                  <c:v>0</c:v>
                </c:pt>
                <c:pt idx="6">
                  <c:v>0</c:v>
                </c:pt>
                <c:pt idx="7">
                  <c:v>0</c:v>
                </c:pt>
                <c:pt idx="8">
                  <c:v>3346.9994919999999</c:v>
                </c:pt>
                <c:pt idx="9">
                  <c:v>2257.1678689999999</c:v>
                </c:pt>
                <c:pt idx="10">
                  <c:v>13887.045854</c:v>
                </c:pt>
                <c:pt idx="11">
                  <c:v>15448.934355000001</c:v>
                </c:pt>
                <c:pt idx="12">
                  <c:v>18047.523354999998</c:v>
                </c:pt>
                <c:pt idx="13">
                  <c:v>23254.501723000001</c:v>
                </c:pt>
                <c:pt idx="14">
                  <c:v>29730.474350999997</c:v>
                </c:pt>
                <c:pt idx="15">
                  <c:v>18958.569741000003</c:v>
                </c:pt>
                <c:pt idx="16">
                  <c:v>34269.744808999996</c:v>
                </c:pt>
                <c:pt idx="17">
                  <c:v>20177.099264</c:v>
                </c:pt>
                <c:pt idx="18">
                  <c:v>23261.133264</c:v>
                </c:pt>
                <c:pt idx="19">
                  <c:v>28238.364262999996</c:v>
                </c:pt>
                <c:pt idx="20">
                  <c:v>37597.109018999996</c:v>
                </c:pt>
                <c:pt idx="21">
                  <c:v>53806.138018999998</c:v>
                </c:pt>
                <c:pt idx="22">
                  <c:v>58758.929841999998</c:v>
                </c:pt>
                <c:pt idx="23">
                  <c:v>39194.280340000005</c:v>
                </c:pt>
                <c:pt idx="24">
                  <c:v>36344.510243000004</c:v>
                </c:pt>
                <c:pt idx="25">
                  <c:v>47527.222492000001</c:v>
                </c:pt>
                <c:pt idx="26">
                  <c:v>34087.394818000001</c:v>
                </c:pt>
                <c:pt idx="27">
                  <c:v>33994.235892000004</c:v>
                </c:pt>
                <c:pt idx="28">
                  <c:v>25998.641890999999</c:v>
                </c:pt>
                <c:pt idx="29">
                  <c:v>14744.023958000002</c:v>
                </c:pt>
              </c:numCache>
            </c:numRef>
          </c:val>
          <c:smooth val="0"/>
          <c:extLst>
            <c:ext xmlns:c16="http://schemas.microsoft.com/office/drawing/2014/chart" uri="{C3380CC4-5D6E-409C-BE32-E72D297353CC}">
              <c16:uniqueId val="{00000002-BF24-4D29-9454-3B7B3B80D748}"/>
            </c:ext>
          </c:extLst>
        </c:ser>
        <c:dLbls>
          <c:showLegendKey val="0"/>
          <c:showVal val="0"/>
          <c:showCatName val="0"/>
          <c:showSerName val="0"/>
          <c:showPercent val="0"/>
          <c:showBubbleSize val="0"/>
        </c:dLbls>
        <c:marker val="1"/>
        <c:smooth val="0"/>
        <c:axId val="164254703"/>
        <c:axId val="164255183"/>
      </c:lineChart>
      <c:catAx>
        <c:axId val="1642547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2700000" spcFirstLastPara="1" vertOverflow="ellipsis"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64255183"/>
        <c:crosses val="autoZero"/>
        <c:auto val="1"/>
        <c:lblAlgn val="ctr"/>
        <c:lblOffset val="100"/>
        <c:noMultiLvlLbl val="0"/>
      </c:catAx>
      <c:valAx>
        <c:axId val="16425518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b="1" dirty="0"/>
                  <a:t>Gigawatt</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64254703"/>
        <c:crosses val="autoZero"/>
        <c:crossBetween val="between"/>
        <c:dispUnits>
          <c:builtInUnit val="thousands"/>
        </c:dispUnits>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dLbls>
          <c:showLegendKey val="0"/>
          <c:showVal val="0"/>
          <c:showCatName val="0"/>
          <c:showSerName val="0"/>
          <c:showPercent val="0"/>
          <c:showBubbleSize val="0"/>
        </c:dLbls>
        <c:marker val="1"/>
        <c:smooth val="0"/>
        <c:axId val="1877109776"/>
        <c:axId val="1877108816"/>
        <c:extLst>
          <c:ext xmlns:c15="http://schemas.microsoft.com/office/drawing/2012/chart" uri="{02D57815-91ED-43cb-92C2-25804820EDAC}">
            <c15:filteredLineSeries>
              <c15:ser>
                <c:idx val="1"/>
                <c:order val="0"/>
                <c:tx>
                  <c:strRef>
                    <c:extLst>
                      <c:ext uri="{02D57815-91ED-43cb-92C2-25804820EDAC}">
                        <c15:formulaRef>
                          <c15:sqref>'[charts for the deck.xlsx]trends plot'!$D$4</c15:sqref>
                        </c15:formulaRef>
                      </c:ext>
                    </c:extLst>
                    <c:strCache>
                      <c:ptCount val="1"/>
                      <c:pt idx="0">
                        <c:v>Generation as per MARKAL (PJ)</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numRef>
                    <c:extLst>
                      <c:ext uri="{02D57815-91ED-43cb-92C2-25804820EDAC}">
                        <c15:formulaRef>
                          <c15:sqref>'[1]trends plot'!$C$6:$C$35</c15:sqref>
                        </c15:formulaRef>
                      </c:ext>
                    </c:extLst>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extLst>
                      <c:ext uri="{02D57815-91ED-43cb-92C2-25804820EDAC}">
                        <c15:formulaRef>
                          <c15:sqref>'[1]trends plot'!$D$6:$D$35</c15:sqref>
                        </c15:formulaRef>
                      </c:ext>
                    </c:extLst>
                    <c:numCache>
                      <c:formatCode>_(* #,##0_);_(* \(#,##0\);_(* "-"??_);_(@_)</c:formatCode>
                      <c:ptCount val="30"/>
                      <c:pt idx="0">
                        <c:v>13999.714</c:v>
                      </c:pt>
                      <c:pt idx="1">
                        <c:v>14038.948</c:v>
                      </c:pt>
                      <c:pt idx="2">
                        <c:v>14078.182000000001</c:v>
                      </c:pt>
                      <c:pt idx="3">
                        <c:v>14117.415999999999</c:v>
                      </c:pt>
                      <c:pt idx="4">
                        <c:v>14156.65</c:v>
                      </c:pt>
                      <c:pt idx="5">
                        <c:v>14291.575999999999</c:v>
                      </c:pt>
                      <c:pt idx="6">
                        <c:v>14426.502</c:v>
                      </c:pt>
                      <c:pt idx="7">
                        <c:v>14561.428</c:v>
                      </c:pt>
                      <c:pt idx="8">
                        <c:v>14696.353999999999</c:v>
                      </c:pt>
                      <c:pt idx="9">
                        <c:v>14831.28</c:v>
                      </c:pt>
                      <c:pt idx="10">
                        <c:v>15111.456</c:v>
                      </c:pt>
                      <c:pt idx="11">
                        <c:v>15391.632</c:v>
                      </c:pt>
                      <c:pt idx="12">
                        <c:v>15671.808000000001</c:v>
                      </c:pt>
                      <c:pt idx="13">
                        <c:v>15951.984</c:v>
                      </c:pt>
                      <c:pt idx="14">
                        <c:v>16232.16</c:v>
                      </c:pt>
                      <c:pt idx="15">
                        <c:v>16418.538</c:v>
                      </c:pt>
                      <c:pt idx="16">
                        <c:v>16604.916000000001</c:v>
                      </c:pt>
                      <c:pt idx="17">
                        <c:v>16791.294000000002</c:v>
                      </c:pt>
                      <c:pt idx="18">
                        <c:v>16977.671999999999</c:v>
                      </c:pt>
                      <c:pt idx="19">
                        <c:v>17164.05</c:v>
                      </c:pt>
                      <c:pt idx="20">
                        <c:v>17314.671999999999</c:v>
                      </c:pt>
                      <c:pt idx="21">
                        <c:v>17465.294000000002</c:v>
                      </c:pt>
                      <c:pt idx="22">
                        <c:v>17615.916000000001</c:v>
                      </c:pt>
                      <c:pt idx="23">
                        <c:v>17766.538</c:v>
                      </c:pt>
                      <c:pt idx="24">
                        <c:v>17917.16</c:v>
                      </c:pt>
                      <c:pt idx="25">
                        <c:v>18030.817999999999</c:v>
                      </c:pt>
                      <c:pt idx="26">
                        <c:v>18144.475999999999</c:v>
                      </c:pt>
                      <c:pt idx="27">
                        <c:v>18258.133999999998</c:v>
                      </c:pt>
                      <c:pt idx="28">
                        <c:v>18371.792000000001</c:v>
                      </c:pt>
                      <c:pt idx="29">
                        <c:v>18485.45</c:v>
                      </c:pt>
                    </c:numCache>
                  </c:numRef>
                </c:val>
                <c:smooth val="0"/>
                <c:extLst>
                  <c:ext xmlns:c16="http://schemas.microsoft.com/office/drawing/2014/chart" uri="{C3380CC4-5D6E-409C-BE32-E72D297353CC}">
                    <c16:uniqueId val="{00000002-F798-4573-90FC-5D6AF28E11D3}"/>
                  </c:ext>
                </c:extLst>
              </c15:ser>
            </c15:filteredLineSeries>
          </c:ext>
        </c:extLst>
      </c:lineChart>
      <c:lineChart>
        <c:grouping val="standard"/>
        <c:varyColors val="0"/>
        <c:ser>
          <c:idx val="0"/>
          <c:order val="1"/>
          <c:tx>
            <c:strRef>
              <c:f>'[charts for the deck.xlsx]trends plot'!$F$4</c:f>
              <c:strCache>
                <c:ptCount val="1"/>
                <c:pt idx="0">
                  <c:v>Southeast ISO modeled peak demand (GW)</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'[1]trends plot'!$C$6:$C$35</c:f>
              <c:numCache>
                <c:formatCode>General</c:formatCode>
                <c:ptCount val="30"/>
                <c:pt idx="0">
                  <c:v>2021</c:v>
                </c:pt>
                <c:pt idx="1">
                  <c:v>2022</c:v>
                </c:pt>
                <c:pt idx="2">
                  <c:v>2023</c:v>
                </c:pt>
                <c:pt idx="3">
                  <c:v>2024</c:v>
                </c:pt>
                <c:pt idx="4">
                  <c:v>2025</c:v>
                </c:pt>
                <c:pt idx="5">
                  <c:v>2026</c:v>
                </c:pt>
                <c:pt idx="6">
                  <c:v>2027</c:v>
                </c:pt>
                <c:pt idx="7">
                  <c:v>2028</c:v>
                </c:pt>
                <c:pt idx="8">
                  <c:v>2029</c:v>
                </c:pt>
                <c:pt idx="9">
                  <c:v>2030</c:v>
                </c:pt>
                <c:pt idx="10">
                  <c:v>2031</c:v>
                </c:pt>
                <c:pt idx="11">
                  <c:v>2032</c:v>
                </c:pt>
                <c:pt idx="12">
                  <c:v>2033</c:v>
                </c:pt>
                <c:pt idx="13">
                  <c:v>2034</c:v>
                </c:pt>
                <c:pt idx="14">
                  <c:v>2035</c:v>
                </c:pt>
                <c:pt idx="15">
                  <c:v>2036</c:v>
                </c:pt>
                <c:pt idx="16">
                  <c:v>2037</c:v>
                </c:pt>
                <c:pt idx="17">
                  <c:v>2038</c:v>
                </c:pt>
                <c:pt idx="18">
                  <c:v>2039</c:v>
                </c:pt>
                <c:pt idx="19">
                  <c:v>2040</c:v>
                </c:pt>
                <c:pt idx="20">
                  <c:v>2041</c:v>
                </c:pt>
                <c:pt idx="21">
                  <c:v>2042</c:v>
                </c:pt>
                <c:pt idx="22">
                  <c:v>2043</c:v>
                </c:pt>
                <c:pt idx="23">
                  <c:v>2044</c:v>
                </c:pt>
                <c:pt idx="24">
                  <c:v>2045</c:v>
                </c:pt>
                <c:pt idx="25">
                  <c:v>2046</c:v>
                </c:pt>
                <c:pt idx="26">
                  <c:v>2047</c:v>
                </c:pt>
                <c:pt idx="27">
                  <c:v>2048</c:v>
                </c:pt>
                <c:pt idx="28">
                  <c:v>2049</c:v>
                </c:pt>
                <c:pt idx="29">
                  <c:v>2050</c:v>
                </c:pt>
              </c:numCache>
            </c:numRef>
          </c:cat>
          <c:val>
            <c:numRef>
              <c:f>'[1]trends plot'!$F$6:$F$35</c:f>
              <c:numCache>
                <c:formatCode>_(* #,##0_);_(* \(#,##0\);_(* "-"??_);_(@_)</c:formatCode>
                <c:ptCount val="30"/>
                <c:pt idx="0">
                  <c:v>128968.43220300002</c:v>
                </c:pt>
                <c:pt idx="1">
                  <c:v>129329.864405</c:v>
                </c:pt>
                <c:pt idx="2">
                  <c:v>129691.296608</c:v>
                </c:pt>
                <c:pt idx="3">
                  <c:v>130052.72881199999</c:v>
                </c:pt>
                <c:pt idx="4">
                  <c:v>130414.161016</c:v>
                </c:pt>
                <c:pt idx="5">
                  <c:v>131657.12888200002</c:v>
                </c:pt>
                <c:pt idx="6">
                  <c:v>132900.09675199998</c:v>
                </c:pt>
                <c:pt idx="7">
                  <c:v>134143.06462200001</c:v>
                </c:pt>
                <c:pt idx="8">
                  <c:v>135386.03249300001</c:v>
                </c:pt>
                <c:pt idx="9">
                  <c:v>136629.00036099998</c:v>
                </c:pt>
                <c:pt idx="10">
                  <c:v>139210.043049</c:v>
                </c:pt>
                <c:pt idx="11">
                  <c:v>141791.08573700002</c:v>
                </c:pt>
                <c:pt idx="12">
                  <c:v>144372.12842499997</c:v>
                </c:pt>
                <c:pt idx="13">
                  <c:v>146953.17111599998</c:v>
                </c:pt>
                <c:pt idx="14">
                  <c:v>149534.213804</c:v>
                </c:pt>
                <c:pt idx="15">
                  <c:v>151251.16877000002</c:v>
                </c:pt>
                <c:pt idx="16">
                  <c:v>152968.12373300001</c:v>
                </c:pt>
                <c:pt idx="17">
                  <c:v>154685.07869600001</c:v>
                </c:pt>
                <c:pt idx="18">
                  <c:v>156402.03366200003</c:v>
                </c:pt>
                <c:pt idx="19">
                  <c:v>158118.98862600001</c:v>
                </c:pt>
                <c:pt idx="20">
                  <c:v>159506.55148699999</c:v>
                </c:pt>
                <c:pt idx="21">
                  <c:v>160894.11434800003</c:v>
                </c:pt>
                <c:pt idx="22">
                  <c:v>162281.677207</c:v>
                </c:pt>
                <c:pt idx="23">
                  <c:v>163669.24006700001</c:v>
                </c:pt>
                <c:pt idx="24">
                  <c:v>165056.80292600003</c:v>
                </c:pt>
                <c:pt idx="25">
                  <c:v>166103.84532099997</c:v>
                </c:pt>
                <c:pt idx="26">
                  <c:v>167150.88771400001</c:v>
                </c:pt>
                <c:pt idx="27">
                  <c:v>168197.93010999996</c:v>
                </c:pt>
                <c:pt idx="28">
                  <c:v>169244.972503</c:v>
                </c:pt>
                <c:pt idx="29">
                  <c:v>170292.01489799999</c:v>
                </c:pt>
              </c:numCache>
            </c:numRef>
          </c:val>
          <c:smooth val="0"/>
          <c:extLst>
            <c:ext xmlns:c16="http://schemas.microsoft.com/office/drawing/2014/chart" uri="{C3380CC4-5D6E-409C-BE32-E72D297353CC}">
              <c16:uniqueId val="{00000000-F798-4573-90FC-5D6AF28E11D3}"/>
            </c:ext>
          </c:extLst>
        </c:ser>
        <c:ser>
          <c:idx val="2"/>
          <c:order val="2"/>
          <c:tx>
            <c:strRef>
              <c:f>'[charts for the deck.xlsx]trends plot'!$G$4</c:f>
              <c:strCache>
                <c:ptCount val="1"/>
                <c:pt idx="0">
                  <c:v>Southeast ISO online capacity (after allotments)</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val>
            <c:numRef>
              <c:f>'[1]trends plot'!$G$6:$G$35</c:f>
              <c:numCache>
                <c:formatCode>_(* #,##0_);_(* \(#,##0\);_(* "-"??_);_(@_)</c:formatCode>
                <c:ptCount val="30"/>
                <c:pt idx="0">
                  <c:v>154765.36900000001</c:v>
                </c:pt>
                <c:pt idx="1">
                  <c:v>159516.79</c:v>
                </c:pt>
                <c:pt idx="2">
                  <c:v>161393.82199999999</c:v>
                </c:pt>
                <c:pt idx="3">
                  <c:v>160422.51699999999</c:v>
                </c:pt>
                <c:pt idx="4">
                  <c:v>152959.56400000001</c:v>
                </c:pt>
                <c:pt idx="5">
                  <c:v>148022.57</c:v>
                </c:pt>
                <c:pt idx="6">
                  <c:v>138512.283</c:v>
                </c:pt>
                <c:pt idx="7">
                  <c:v>135142.08300000001</c:v>
                </c:pt>
                <c:pt idx="8">
                  <c:v>135386.032492</c:v>
                </c:pt>
                <c:pt idx="9">
                  <c:v>136629.00036100001</c:v>
                </c:pt>
                <c:pt idx="10">
                  <c:v>139210.04305000001</c:v>
                </c:pt>
                <c:pt idx="11">
                  <c:v>141791.08573799999</c:v>
                </c:pt>
                <c:pt idx="12">
                  <c:v>144372.12842699999</c:v>
                </c:pt>
                <c:pt idx="13">
                  <c:v>146953.171115</c:v>
                </c:pt>
                <c:pt idx="14">
                  <c:v>149534.213804</c:v>
                </c:pt>
                <c:pt idx="15">
                  <c:v>151251.168768</c:v>
                </c:pt>
                <c:pt idx="16">
                  <c:v>152968.12373299999</c:v>
                </c:pt>
                <c:pt idx="17">
                  <c:v>154685.078698</c:v>
                </c:pt>
                <c:pt idx="18">
                  <c:v>156402.033662</c:v>
                </c:pt>
                <c:pt idx="19">
                  <c:v>158118.98862700001</c:v>
                </c:pt>
                <c:pt idx="20">
                  <c:v>159506.55148699999</c:v>
                </c:pt>
                <c:pt idx="21">
                  <c:v>160894.114347</c:v>
                </c:pt>
                <c:pt idx="22">
                  <c:v>162281.677207</c:v>
                </c:pt>
                <c:pt idx="23">
                  <c:v>163669.24006700001</c:v>
                </c:pt>
                <c:pt idx="24">
                  <c:v>165056.80292700001</c:v>
                </c:pt>
                <c:pt idx="25">
                  <c:v>166103.845321</c:v>
                </c:pt>
                <c:pt idx="26">
                  <c:v>167150.88771499999</c:v>
                </c:pt>
                <c:pt idx="27">
                  <c:v>168197.93010999999</c:v>
                </c:pt>
                <c:pt idx="28">
                  <c:v>169244.972504</c:v>
                </c:pt>
                <c:pt idx="29">
                  <c:v>170292.01489799999</c:v>
                </c:pt>
              </c:numCache>
            </c:numRef>
          </c:val>
          <c:smooth val="0"/>
          <c:extLst>
            <c:ext xmlns:c16="http://schemas.microsoft.com/office/drawing/2014/chart" uri="{C3380CC4-5D6E-409C-BE32-E72D297353CC}">
              <c16:uniqueId val="{00000001-F798-4573-90FC-5D6AF28E11D3}"/>
            </c:ext>
          </c:extLst>
        </c:ser>
        <c:dLbls>
          <c:showLegendKey val="0"/>
          <c:showVal val="0"/>
          <c:showCatName val="0"/>
          <c:showSerName val="0"/>
          <c:showPercent val="0"/>
          <c:showBubbleSize val="0"/>
        </c:dLbls>
        <c:marker val="1"/>
        <c:smooth val="0"/>
        <c:axId val="1883759008"/>
        <c:axId val="1883755168"/>
      </c:lineChart>
      <c:catAx>
        <c:axId val="187710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77108816"/>
        <c:crosses val="autoZero"/>
        <c:auto val="1"/>
        <c:lblAlgn val="ctr"/>
        <c:lblOffset val="100"/>
        <c:noMultiLvlLbl val="0"/>
      </c:catAx>
      <c:valAx>
        <c:axId val="1877108816"/>
        <c:scaling>
          <c:orientation val="minMax"/>
          <c:min val="12000"/>
        </c:scaling>
        <c:delete val="1"/>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crossAx val="1877109776"/>
        <c:crosses val="autoZero"/>
        <c:crossBetween val="between"/>
      </c:valAx>
      <c:valAx>
        <c:axId val="1883755168"/>
        <c:scaling>
          <c:orientation val="minMax"/>
          <c:min val="120000"/>
        </c:scaling>
        <c:delete val="0"/>
        <c:axPos val="r"/>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dirty="0"/>
                  <a:t>Gigawatt</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_(* #,##0_);_(* \(#,##0\);_(* &quot;-&quot;??_);_(@_)" sourceLinked="1"/>
        <c:majorTickMark val="out"/>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883759008"/>
        <c:crosses val="max"/>
        <c:crossBetween val="between"/>
        <c:dispUnits>
          <c:builtInUnit val="thousands"/>
        </c:dispUnits>
      </c:valAx>
      <c:catAx>
        <c:axId val="1883759008"/>
        <c:scaling>
          <c:orientation val="minMax"/>
        </c:scaling>
        <c:delete val="1"/>
        <c:axPos val="b"/>
        <c:numFmt formatCode="General" sourceLinked="1"/>
        <c:majorTickMark val="out"/>
        <c:minorTickMark val="none"/>
        <c:tickLblPos val="nextTo"/>
        <c:crossAx val="1883755168"/>
        <c:crosses val="autoZero"/>
        <c:auto val="1"/>
        <c:lblAlgn val="ctr"/>
        <c:lblOffset val="100"/>
        <c:noMultiLvlLbl val="0"/>
      </c:catAx>
      <c:spPr>
        <a:noFill/>
        <a:ln>
          <a:noFill/>
        </a:ln>
        <a:effectLst/>
      </c:spPr>
    </c:plotArea>
    <c:legend>
      <c:legendPos val="r"/>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80" b="1" i="0" u="none" strike="noStrike" kern="1200" spc="0" baseline="0">
                <a:solidFill>
                  <a:schemeClr val="tx1">
                    <a:lumMod val="65000"/>
                    <a:lumOff val="35000"/>
                  </a:schemeClr>
                </a:solidFill>
                <a:latin typeface="+mn-lt"/>
                <a:ea typeface="+mn-ea"/>
                <a:cs typeface="+mn-cs"/>
              </a:defRPr>
            </a:pPr>
            <a:r>
              <a:rPr lang="en-US"/>
              <a:t>Night-time average capacity factors </a:t>
            </a:r>
          </a:p>
        </c:rich>
      </c:tx>
      <c:overlay val="0"/>
      <c:spPr>
        <a:noFill/>
        <a:ln>
          <a:noFill/>
        </a:ln>
        <a:effectLst/>
      </c:spPr>
      <c:txPr>
        <a:bodyPr rot="0" spcFirstLastPara="1" vertOverflow="ellipsis" vert="horz" wrap="square" anchor="ctr" anchorCtr="1"/>
        <a:lstStyle/>
        <a:p>
          <a:pPr>
            <a:defRPr sz="108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for the deck.xlsx]compared CFs'!$B$3:$B$4</c:f>
              <c:strCache>
                <c:ptCount val="2"/>
                <c:pt idx="0">
                  <c:v>I-N</c:v>
                </c:pt>
                <c:pt idx="1">
                  <c:v>MARKAL</c:v>
                </c:pt>
              </c:strCache>
            </c:strRef>
          </c:tx>
          <c:spPr>
            <a:solidFill>
              <a:schemeClr val="accent1"/>
            </a:solidFill>
            <a:ln>
              <a:noFill/>
            </a:ln>
            <a:effectLst/>
          </c:spPr>
          <c:invertIfNegative val="0"/>
          <c:cat>
            <c:strRef>
              <c:f>'[1]compared CFs'!$A$5:$A$13</c:f>
              <c:strCache>
                <c:ptCount val="8"/>
                <c:pt idx="0">
                  <c:v>Advanced Coal</c:v>
                </c:pt>
                <c:pt idx="1">
                  <c:v>Conventional Hydro</c:v>
                </c:pt>
                <c:pt idx="2">
                  <c:v>Natural Gas Combined Cycle</c:v>
                </c:pt>
                <c:pt idx="3">
                  <c:v>Nuclear</c:v>
                </c:pt>
                <c:pt idx="4">
                  <c:v>Solar PV</c:v>
                </c:pt>
                <c:pt idx="5">
                  <c:v>Solar Thermal</c:v>
                </c:pt>
                <c:pt idx="6">
                  <c:v>ST Coal</c:v>
                </c:pt>
                <c:pt idx="7">
                  <c:v>Wind</c:v>
                </c:pt>
              </c:strCache>
              <c:extLst/>
            </c:strRef>
          </c:cat>
          <c:val>
            <c:numRef>
              <c:f>'[1]compared CFs'!$B$5:$B$13</c:f>
              <c:numCache>
                <c:formatCode>General</c:formatCode>
                <c:ptCount val="8"/>
                <c:pt idx="0">
                  <c:v>85</c:v>
                </c:pt>
                <c:pt idx="1">
                  <c:v>59.385000000000005</c:v>
                </c:pt>
                <c:pt idx="2">
                  <c:v>0</c:v>
                </c:pt>
                <c:pt idx="3">
                  <c:v>93</c:v>
                </c:pt>
                <c:pt idx="4">
                  <c:v>0</c:v>
                </c:pt>
                <c:pt idx="5">
                  <c:v>20.335000000000001</c:v>
                </c:pt>
                <c:pt idx="6">
                  <c:v>0</c:v>
                </c:pt>
                <c:pt idx="7">
                  <c:v>31.100000000000009</c:v>
                </c:pt>
              </c:numCache>
              <c:extLst/>
            </c:numRef>
          </c:val>
          <c:extLst>
            <c:ext xmlns:c16="http://schemas.microsoft.com/office/drawing/2014/chart" uri="{C3380CC4-5D6E-409C-BE32-E72D297353CC}">
              <c16:uniqueId val="{00000000-5C2E-4587-9988-BE67415ECA91}"/>
            </c:ext>
          </c:extLst>
        </c:ser>
        <c:ser>
          <c:idx val="1"/>
          <c:order val="1"/>
          <c:tx>
            <c:strRef>
              <c:f>'[charts for the deck.xlsx]compared CFs'!$C$3:$C$4</c:f>
              <c:strCache>
                <c:ptCount val="2"/>
                <c:pt idx="0">
                  <c:v>I-N</c:v>
                </c:pt>
                <c:pt idx="1">
                  <c:v>PROMOD</c:v>
                </c:pt>
              </c:strCache>
            </c:strRef>
          </c:tx>
          <c:spPr>
            <a:solidFill>
              <a:schemeClr val="accent2"/>
            </a:solidFill>
            <a:ln>
              <a:noFill/>
            </a:ln>
            <a:effectLst/>
          </c:spPr>
          <c:invertIfNegative val="0"/>
          <c:cat>
            <c:strRef>
              <c:f>'[1]compared CFs'!$A$5:$A$13</c:f>
              <c:strCache>
                <c:ptCount val="8"/>
                <c:pt idx="0">
                  <c:v>Advanced Coal</c:v>
                </c:pt>
                <c:pt idx="1">
                  <c:v>Conventional Hydro</c:v>
                </c:pt>
                <c:pt idx="2">
                  <c:v>Natural Gas Combined Cycle</c:v>
                </c:pt>
                <c:pt idx="3">
                  <c:v>Nuclear</c:v>
                </c:pt>
                <c:pt idx="4">
                  <c:v>Solar PV</c:v>
                </c:pt>
                <c:pt idx="5">
                  <c:v>Solar Thermal</c:v>
                </c:pt>
                <c:pt idx="6">
                  <c:v>ST Coal</c:v>
                </c:pt>
                <c:pt idx="7">
                  <c:v>Wind</c:v>
                </c:pt>
              </c:strCache>
              <c:extLst/>
            </c:strRef>
          </c:cat>
          <c:val>
            <c:numRef>
              <c:f>'[1]compared CFs'!$C$5:$C$13</c:f>
              <c:numCache>
                <c:formatCode>General</c:formatCode>
                <c:ptCount val="8"/>
                <c:pt idx="0">
                  <c:v>72.073666843287498</c:v>
                </c:pt>
                <c:pt idx="1">
                  <c:v>10.579022434250101</c:v>
                </c:pt>
                <c:pt idx="2">
                  <c:v>59.469358444706202</c:v>
                </c:pt>
                <c:pt idx="3">
                  <c:v>87.270528217120798</c:v>
                </c:pt>
                <c:pt idx="4">
                  <c:v>1.2986860781864001E-3</c:v>
                </c:pt>
                <c:pt idx="5">
                  <c:v>21.311499651487001</c:v>
                </c:pt>
                <c:pt idx="6">
                  <c:v>72.073666843287498</c:v>
                </c:pt>
                <c:pt idx="7">
                  <c:v>48.852070566821396</c:v>
                </c:pt>
              </c:numCache>
              <c:extLst/>
            </c:numRef>
          </c:val>
          <c:extLst>
            <c:ext xmlns:c16="http://schemas.microsoft.com/office/drawing/2014/chart" uri="{C3380CC4-5D6E-409C-BE32-E72D297353CC}">
              <c16:uniqueId val="{00000001-5C2E-4587-9988-BE67415ECA91}"/>
            </c:ext>
          </c:extLst>
        </c:ser>
        <c:dLbls>
          <c:showLegendKey val="0"/>
          <c:showVal val="0"/>
          <c:showCatName val="0"/>
          <c:showSerName val="0"/>
          <c:showPercent val="0"/>
          <c:showBubbleSize val="0"/>
        </c:dLbls>
        <c:gapWidth val="219"/>
        <c:axId val="1244509023"/>
        <c:axId val="1244510463"/>
      </c:barChart>
      <c:catAx>
        <c:axId val="1244509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n-US"/>
          </a:p>
        </c:txPr>
        <c:crossAx val="1244510463"/>
        <c:crosses val="autoZero"/>
        <c:auto val="1"/>
        <c:lblAlgn val="ctr"/>
        <c:lblOffset val="100"/>
        <c:noMultiLvlLbl val="0"/>
      </c:catAx>
      <c:valAx>
        <c:axId val="124451046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a:t>Capacity factor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244509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b="1"/>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r>
              <a:rPr lang="en-US" sz="1100"/>
              <a:t>Peak-time average capacity factors</a:t>
            </a:r>
          </a:p>
        </c:rich>
      </c:tx>
      <c:overlay val="0"/>
      <c:spPr>
        <a:noFill/>
        <a:ln>
          <a:noFill/>
        </a:ln>
        <a:effectLst/>
      </c:spPr>
      <c:txPr>
        <a:bodyPr rot="0" spcFirstLastPara="1" vertOverflow="ellipsis" vert="horz" wrap="square" anchor="ctr" anchorCtr="1"/>
        <a:lstStyle/>
        <a:p>
          <a:pPr>
            <a:defRPr sz="11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'[charts for the deck.xlsx]compared CFs'!$D$3:$D$4</c:f>
              <c:strCache>
                <c:ptCount val="2"/>
                <c:pt idx="0">
                  <c:v>I-P</c:v>
                </c:pt>
                <c:pt idx="1">
                  <c:v>MARKAL</c:v>
                </c:pt>
              </c:strCache>
            </c:strRef>
          </c:tx>
          <c:spPr>
            <a:solidFill>
              <a:schemeClr val="accent1"/>
            </a:solidFill>
            <a:ln>
              <a:noFill/>
            </a:ln>
            <a:effectLst/>
          </c:spPr>
          <c:invertIfNegative val="0"/>
          <c:cat>
            <c:strRef>
              <c:f>'[1]compared CFs'!$A$5:$A$13</c:f>
              <c:strCache>
                <c:ptCount val="8"/>
                <c:pt idx="0">
                  <c:v>Advanced Coal</c:v>
                </c:pt>
                <c:pt idx="1">
                  <c:v>Conventional Hydro</c:v>
                </c:pt>
                <c:pt idx="2">
                  <c:v>Natural Gas Combined Cycle</c:v>
                </c:pt>
                <c:pt idx="3">
                  <c:v>Nuclear</c:v>
                </c:pt>
                <c:pt idx="4">
                  <c:v>Solar PV</c:v>
                </c:pt>
                <c:pt idx="5">
                  <c:v>Solar Thermal</c:v>
                </c:pt>
                <c:pt idx="6">
                  <c:v>ST Coal</c:v>
                </c:pt>
                <c:pt idx="7">
                  <c:v>Wind</c:v>
                </c:pt>
              </c:strCache>
              <c:extLst/>
            </c:strRef>
          </c:cat>
          <c:val>
            <c:numRef>
              <c:f>'[1]compared CFs'!$D$5:$D$13</c:f>
              <c:numCache>
                <c:formatCode>General</c:formatCode>
                <c:ptCount val="8"/>
                <c:pt idx="0">
                  <c:v>85</c:v>
                </c:pt>
                <c:pt idx="1">
                  <c:v>0</c:v>
                </c:pt>
                <c:pt idx="2">
                  <c:v>0</c:v>
                </c:pt>
                <c:pt idx="3">
                  <c:v>93</c:v>
                </c:pt>
                <c:pt idx="4">
                  <c:v>45.458235294117657</c:v>
                </c:pt>
                <c:pt idx="5">
                  <c:v>40.678750000000001</c:v>
                </c:pt>
                <c:pt idx="6">
                  <c:v>0</c:v>
                </c:pt>
                <c:pt idx="7">
                  <c:v>40.009583333333332</c:v>
                </c:pt>
              </c:numCache>
              <c:extLst/>
            </c:numRef>
          </c:val>
          <c:extLst>
            <c:ext xmlns:c16="http://schemas.microsoft.com/office/drawing/2014/chart" uri="{C3380CC4-5D6E-409C-BE32-E72D297353CC}">
              <c16:uniqueId val="{00000000-01A6-434E-9197-4DFEE62DD172}"/>
            </c:ext>
          </c:extLst>
        </c:ser>
        <c:ser>
          <c:idx val="1"/>
          <c:order val="1"/>
          <c:tx>
            <c:strRef>
              <c:f>'[charts for the deck.xlsx]compared CFs'!$E$3:$E$4</c:f>
              <c:strCache>
                <c:ptCount val="2"/>
                <c:pt idx="0">
                  <c:v>I-P</c:v>
                </c:pt>
                <c:pt idx="1">
                  <c:v>PROMOD</c:v>
                </c:pt>
              </c:strCache>
            </c:strRef>
          </c:tx>
          <c:spPr>
            <a:solidFill>
              <a:schemeClr val="accent2"/>
            </a:solidFill>
            <a:ln>
              <a:noFill/>
            </a:ln>
            <a:effectLst/>
          </c:spPr>
          <c:invertIfNegative val="0"/>
          <c:cat>
            <c:strRef>
              <c:f>'[1]compared CFs'!$A$5:$A$13</c:f>
              <c:strCache>
                <c:ptCount val="8"/>
                <c:pt idx="0">
                  <c:v>Advanced Coal</c:v>
                </c:pt>
                <c:pt idx="1">
                  <c:v>Conventional Hydro</c:v>
                </c:pt>
                <c:pt idx="2">
                  <c:v>Natural Gas Combined Cycle</c:v>
                </c:pt>
                <c:pt idx="3">
                  <c:v>Nuclear</c:v>
                </c:pt>
                <c:pt idx="4">
                  <c:v>Solar PV</c:v>
                </c:pt>
                <c:pt idx="5">
                  <c:v>Solar Thermal</c:v>
                </c:pt>
                <c:pt idx="6">
                  <c:v>ST Coal</c:v>
                </c:pt>
                <c:pt idx="7">
                  <c:v>Wind</c:v>
                </c:pt>
              </c:strCache>
              <c:extLst/>
            </c:strRef>
          </c:cat>
          <c:val>
            <c:numRef>
              <c:f>'[1]compared CFs'!$E$5:$E$13</c:f>
              <c:numCache>
                <c:formatCode>General</c:formatCode>
                <c:ptCount val="8"/>
                <c:pt idx="0">
                  <c:v>89.902757188251599</c:v>
                </c:pt>
                <c:pt idx="1">
                  <c:v>40.626513420900004</c:v>
                </c:pt>
                <c:pt idx="2">
                  <c:v>95.857631972333508</c:v>
                </c:pt>
                <c:pt idx="3">
                  <c:v>100.00009407556401</c:v>
                </c:pt>
                <c:pt idx="4">
                  <c:v>88.794949960184098</c:v>
                </c:pt>
                <c:pt idx="5">
                  <c:v>99.9999842101887</c:v>
                </c:pt>
                <c:pt idx="6">
                  <c:v>89.902757188251599</c:v>
                </c:pt>
                <c:pt idx="7">
                  <c:v>99.945508904706003</c:v>
                </c:pt>
              </c:numCache>
              <c:extLst/>
            </c:numRef>
          </c:val>
          <c:extLst>
            <c:ext xmlns:c16="http://schemas.microsoft.com/office/drawing/2014/chart" uri="{C3380CC4-5D6E-409C-BE32-E72D297353CC}">
              <c16:uniqueId val="{00000001-01A6-434E-9197-4DFEE62DD172}"/>
            </c:ext>
          </c:extLst>
        </c:ser>
        <c:dLbls>
          <c:showLegendKey val="0"/>
          <c:showVal val="0"/>
          <c:showCatName val="0"/>
          <c:showSerName val="0"/>
          <c:showPercent val="0"/>
          <c:showBubbleSize val="0"/>
        </c:dLbls>
        <c:gapWidth val="219"/>
        <c:axId val="1244509023"/>
        <c:axId val="1244510463"/>
      </c:barChart>
      <c:catAx>
        <c:axId val="12445090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1" i="0" u="none" strike="noStrike" kern="1200" baseline="0">
                <a:solidFill>
                  <a:schemeClr val="tx1">
                    <a:lumMod val="65000"/>
                    <a:lumOff val="35000"/>
                  </a:schemeClr>
                </a:solidFill>
                <a:latin typeface="+mn-lt"/>
                <a:ea typeface="+mn-ea"/>
                <a:cs typeface="+mn-cs"/>
              </a:defRPr>
            </a:pPr>
            <a:endParaRPr lang="en-US"/>
          </a:p>
        </c:txPr>
        <c:crossAx val="1244510463"/>
        <c:crosses val="autoZero"/>
        <c:auto val="1"/>
        <c:lblAlgn val="ctr"/>
        <c:lblOffset val="100"/>
        <c:noMultiLvlLbl val="0"/>
      </c:catAx>
      <c:valAx>
        <c:axId val="1244510463"/>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a:t>Capacity factor (%)</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124450902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a:defRPr/>
            </a:pPr>
            <a:r>
              <a:rPr lang="en-US" dirty="0"/>
              <a:t>Net CO</a:t>
            </a:r>
            <a:r>
              <a:rPr lang="en-US" baseline="-25000" dirty="0"/>
              <a:t>2</a:t>
            </a:r>
            <a:r>
              <a:rPr lang="en-US" dirty="0"/>
              <a:t> emissions by year, by sector</a:t>
            </a:r>
          </a:p>
        </c:rich>
      </c:tx>
      <c:layout>
        <c:manualLayout>
          <c:xMode val="edge"/>
          <c:yMode val="edge"/>
          <c:x val="0.23729632824439906"/>
          <c:y val="1.1439478310651776E-2"/>
        </c:manualLayout>
      </c:layout>
      <c:overlay val="0"/>
      <c:spPr>
        <a:noFill/>
        <a:ln w="25400">
          <a:noFill/>
        </a:ln>
      </c:spPr>
    </c:title>
    <c:autoTitleDeleted val="0"/>
    <c:plotArea>
      <c:layout>
        <c:manualLayout>
          <c:layoutTarget val="inner"/>
          <c:xMode val="edge"/>
          <c:yMode val="edge"/>
          <c:x val="0.10615834418142217"/>
          <c:y val="7.6586725678897974E-2"/>
          <c:w val="0.71449613611437612"/>
          <c:h val="0.87382903879970664"/>
        </c:manualLayout>
      </c:layout>
      <c:barChart>
        <c:barDir val="col"/>
        <c:grouping val="stacked"/>
        <c:varyColors val="0"/>
        <c:ser>
          <c:idx val="5"/>
          <c:order val="0"/>
          <c:tx>
            <c:v>LULUCF</c:v>
          </c:tx>
          <c:spPr>
            <a:solidFill>
              <a:schemeClr val="accent5"/>
            </a:solidFill>
          </c:spPr>
          <c:invertIfNegative val="0"/>
          <c:cat>
            <c:strLit>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extLst>
                <c:ext xmlns:c15="http://schemas.microsoft.com/office/drawing/2012/chart" uri="{02D57815-91ED-43cb-92C2-25804820EDAC}">
                  <c15:autoCat val="1"/>
                </c:ext>
              </c:extLst>
            </c:strLit>
          </c:cat>
          <c:val>
            <c:numRef>
              <c:f>'[050ref22_MARKAL charts for final presentation.xlsx]data'!$C$124:$Q$124</c:f>
              <c:numCache>
                <c:formatCode>General</c:formatCode>
                <c:ptCount val="13"/>
                <c:pt idx="0">
                  <c:v>-733530</c:v>
                </c:pt>
                <c:pt idx="1">
                  <c:v>-738850</c:v>
                </c:pt>
                <c:pt idx="2">
                  <c:v>-744210</c:v>
                </c:pt>
                <c:pt idx="3">
                  <c:v>-749610</c:v>
                </c:pt>
                <c:pt idx="4">
                  <c:v>-755050</c:v>
                </c:pt>
                <c:pt idx="5">
                  <c:v>-760530</c:v>
                </c:pt>
                <c:pt idx="6">
                  <c:v>-766040</c:v>
                </c:pt>
                <c:pt idx="7">
                  <c:v>-771600</c:v>
                </c:pt>
                <c:pt idx="8">
                  <c:v>-777200</c:v>
                </c:pt>
                <c:pt idx="9">
                  <c:v>-782840</c:v>
                </c:pt>
                <c:pt idx="10">
                  <c:v>-788520</c:v>
                </c:pt>
                <c:pt idx="11">
                  <c:v>-794240</c:v>
                </c:pt>
                <c:pt idx="12">
                  <c:v>-800000</c:v>
                </c:pt>
              </c:numCache>
              <c:extLst/>
            </c:numRef>
          </c:val>
          <c:extLst>
            <c:ext xmlns:c16="http://schemas.microsoft.com/office/drawing/2014/chart" uri="{C3380CC4-5D6E-409C-BE32-E72D297353CC}">
              <c16:uniqueId val="{00000000-D871-4489-9A19-99462963D71E}"/>
            </c:ext>
          </c:extLst>
        </c:ser>
        <c:ser>
          <c:idx val="4"/>
          <c:order val="1"/>
          <c:tx>
            <c:v>Resources</c:v>
          </c:tx>
          <c:spPr>
            <a:solidFill>
              <a:schemeClr val="accent2"/>
            </a:solidFill>
            <a:ln w="25400">
              <a:noFill/>
            </a:ln>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presentation.xlsx]data'!$C$123:$Q$123</c:f>
              <c:numCache>
                <c:formatCode>General</c:formatCode>
                <c:ptCount val="13"/>
                <c:pt idx="0">
                  <c:v>223991</c:v>
                </c:pt>
                <c:pt idx="1">
                  <c:v>256599</c:v>
                </c:pt>
                <c:pt idx="2">
                  <c:v>253526</c:v>
                </c:pt>
                <c:pt idx="3">
                  <c:v>233057</c:v>
                </c:pt>
                <c:pt idx="4">
                  <c:v>218079</c:v>
                </c:pt>
                <c:pt idx="5">
                  <c:v>203013</c:v>
                </c:pt>
                <c:pt idx="6">
                  <c:v>191932</c:v>
                </c:pt>
                <c:pt idx="7">
                  <c:v>183957</c:v>
                </c:pt>
                <c:pt idx="8">
                  <c:v>186860</c:v>
                </c:pt>
                <c:pt idx="9">
                  <c:v>177832</c:v>
                </c:pt>
                <c:pt idx="10">
                  <c:v>177403</c:v>
                </c:pt>
                <c:pt idx="11">
                  <c:v>176632</c:v>
                </c:pt>
                <c:pt idx="12">
                  <c:v>177835</c:v>
                </c:pt>
              </c:numCache>
              <c:extLst/>
            </c:numRef>
          </c:val>
          <c:extLst>
            <c:ext xmlns:c16="http://schemas.microsoft.com/office/drawing/2014/chart" uri="{C3380CC4-5D6E-409C-BE32-E72D297353CC}">
              <c16:uniqueId val="{00000001-D871-4489-9A19-99462963D71E}"/>
            </c:ext>
          </c:extLst>
        </c:ser>
        <c:ser>
          <c:idx val="3"/>
          <c:order val="2"/>
          <c:tx>
            <c:v>Transportation</c:v>
          </c:tx>
          <c:spPr>
            <a:solidFill>
              <a:schemeClr val="accent6"/>
            </a:solidFill>
            <a:ln w="25400">
              <a:noFill/>
            </a:ln>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presentation.xlsx]data'!$C$122:$Q$122</c:f>
              <c:numCache>
                <c:formatCode>General</c:formatCode>
                <c:ptCount val="13"/>
                <c:pt idx="0">
                  <c:v>1864769.5</c:v>
                </c:pt>
                <c:pt idx="1">
                  <c:v>1719785</c:v>
                </c:pt>
                <c:pt idx="2">
                  <c:v>1409617.25</c:v>
                </c:pt>
                <c:pt idx="3">
                  <c:v>1271841.8799999999</c:v>
                </c:pt>
                <c:pt idx="4">
                  <c:v>1159652.25</c:v>
                </c:pt>
                <c:pt idx="5">
                  <c:v>994884.25</c:v>
                </c:pt>
                <c:pt idx="6">
                  <c:v>925728</c:v>
                </c:pt>
                <c:pt idx="7">
                  <c:v>762371.75</c:v>
                </c:pt>
                <c:pt idx="8">
                  <c:v>694269</c:v>
                </c:pt>
                <c:pt idx="9">
                  <c:v>620774.93999999994</c:v>
                </c:pt>
                <c:pt idx="10">
                  <c:v>601014.12</c:v>
                </c:pt>
                <c:pt idx="11">
                  <c:v>609790.25</c:v>
                </c:pt>
                <c:pt idx="12">
                  <c:v>619001.62</c:v>
                </c:pt>
              </c:numCache>
              <c:extLst/>
            </c:numRef>
          </c:val>
          <c:extLst>
            <c:ext xmlns:c16="http://schemas.microsoft.com/office/drawing/2014/chart" uri="{C3380CC4-5D6E-409C-BE32-E72D297353CC}">
              <c16:uniqueId val="{00000002-D871-4489-9A19-99462963D71E}"/>
            </c:ext>
          </c:extLst>
        </c:ser>
        <c:ser>
          <c:idx val="2"/>
          <c:order val="3"/>
          <c:tx>
            <c:v>Residential</c:v>
          </c:tx>
          <c:spPr>
            <a:solidFill>
              <a:schemeClr val="bg2">
                <a:lumMod val="40000"/>
                <a:lumOff val="60000"/>
              </a:schemeClr>
            </a:solidFill>
            <a:ln w="25400">
              <a:noFill/>
            </a:ln>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presentation.xlsx]data'!$C$121:$Q$121</c:f>
              <c:numCache>
                <c:formatCode>General</c:formatCode>
                <c:ptCount val="13"/>
                <c:pt idx="0">
                  <c:v>191059.72</c:v>
                </c:pt>
                <c:pt idx="1">
                  <c:v>168057.42</c:v>
                </c:pt>
                <c:pt idx="2">
                  <c:v>114327.12</c:v>
                </c:pt>
                <c:pt idx="3">
                  <c:v>53462.03</c:v>
                </c:pt>
                <c:pt idx="4">
                  <c:v>42261.26</c:v>
                </c:pt>
                <c:pt idx="5">
                  <c:v>35763.040000000001</c:v>
                </c:pt>
                <c:pt idx="6">
                  <c:v>36121.75</c:v>
                </c:pt>
                <c:pt idx="7">
                  <c:v>36489.25</c:v>
                </c:pt>
                <c:pt idx="8">
                  <c:v>36865.83</c:v>
                </c:pt>
                <c:pt idx="9">
                  <c:v>38269.199999999997</c:v>
                </c:pt>
                <c:pt idx="10">
                  <c:v>39725.97</c:v>
                </c:pt>
                <c:pt idx="11">
                  <c:v>41238.21</c:v>
                </c:pt>
                <c:pt idx="12">
                  <c:v>42808.03</c:v>
                </c:pt>
              </c:numCache>
              <c:extLst/>
            </c:numRef>
          </c:val>
          <c:extLst>
            <c:ext xmlns:c16="http://schemas.microsoft.com/office/drawing/2014/chart" uri="{C3380CC4-5D6E-409C-BE32-E72D297353CC}">
              <c16:uniqueId val="{00000003-D871-4489-9A19-99462963D71E}"/>
            </c:ext>
          </c:extLst>
        </c:ser>
        <c:ser>
          <c:idx val="1"/>
          <c:order val="4"/>
          <c:tx>
            <c:v>Commercial</c:v>
          </c:tx>
          <c:spPr>
            <a:solidFill>
              <a:schemeClr val="accent4"/>
            </a:solidFill>
            <a:ln w="25400">
              <a:noFill/>
            </a:ln>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presentation.xlsx]data'!$C$120:$Q$120</c:f>
              <c:numCache>
                <c:formatCode>General</c:formatCode>
                <c:ptCount val="13"/>
                <c:pt idx="0">
                  <c:v>199941.19</c:v>
                </c:pt>
                <c:pt idx="1">
                  <c:v>208065.92000000001</c:v>
                </c:pt>
                <c:pt idx="2">
                  <c:v>208193.72</c:v>
                </c:pt>
                <c:pt idx="3">
                  <c:v>202131.14</c:v>
                </c:pt>
                <c:pt idx="4">
                  <c:v>193820.47</c:v>
                </c:pt>
                <c:pt idx="5">
                  <c:v>177925.53</c:v>
                </c:pt>
                <c:pt idx="6">
                  <c:v>174498.97</c:v>
                </c:pt>
                <c:pt idx="7">
                  <c:v>173308.34</c:v>
                </c:pt>
                <c:pt idx="8">
                  <c:v>173504.44</c:v>
                </c:pt>
                <c:pt idx="9">
                  <c:v>183131.16</c:v>
                </c:pt>
                <c:pt idx="10">
                  <c:v>194994.09</c:v>
                </c:pt>
                <c:pt idx="11">
                  <c:v>207604.2</c:v>
                </c:pt>
                <c:pt idx="12">
                  <c:v>221272.5</c:v>
                </c:pt>
              </c:numCache>
              <c:extLst/>
            </c:numRef>
          </c:val>
          <c:extLst>
            <c:ext xmlns:c16="http://schemas.microsoft.com/office/drawing/2014/chart" uri="{C3380CC4-5D6E-409C-BE32-E72D297353CC}">
              <c16:uniqueId val="{00000004-D871-4489-9A19-99462963D71E}"/>
            </c:ext>
          </c:extLst>
        </c:ser>
        <c:ser>
          <c:idx val="0"/>
          <c:order val="5"/>
          <c:tx>
            <c:v>Industry</c:v>
          </c:tx>
          <c:spPr>
            <a:solidFill>
              <a:schemeClr val="accent3"/>
            </a:solidFill>
            <a:ln w="25400">
              <a:noFill/>
            </a:ln>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presentation.xlsx]data'!$C$119:$Q$119</c:f>
              <c:numCache>
                <c:formatCode>General</c:formatCode>
                <c:ptCount val="13"/>
                <c:pt idx="0">
                  <c:v>651006.38</c:v>
                </c:pt>
                <c:pt idx="1">
                  <c:v>716770</c:v>
                </c:pt>
                <c:pt idx="2">
                  <c:v>727110.31</c:v>
                </c:pt>
                <c:pt idx="3">
                  <c:v>617300.81000000006</c:v>
                </c:pt>
                <c:pt idx="4">
                  <c:v>637761.43999999994</c:v>
                </c:pt>
                <c:pt idx="5">
                  <c:v>473168.03</c:v>
                </c:pt>
                <c:pt idx="6">
                  <c:v>328151.5</c:v>
                </c:pt>
                <c:pt idx="7">
                  <c:v>301002.94</c:v>
                </c:pt>
                <c:pt idx="8">
                  <c:v>370053.06</c:v>
                </c:pt>
                <c:pt idx="9">
                  <c:v>289482.65999999997</c:v>
                </c:pt>
                <c:pt idx="10">
                  <c:v>312994.31</c:v>
                </c:pt>
                <c:pt idx="11">
                  <c:v>328500.44</c:v>
                </c:pt>
                <c:pt idx="12">
                  <c:v>348630.16</c:v>
                </c:pt>
              </c:numCache>
              <c:extLst/>
            </c:numRef>
          </c:val>
          <c:extLst>
            <c:ext xmlns:c16="http://schemas.microsoft.com/office/drawing/2014/chart" uri="{C3380CC4-5D6E-409C-BE32-E72D297353CC}">
              <c16:uniqueId val="{00000005-D871-4489-9A19-99462963D71E}"/>
            </c:ext>
          </c:extLst>
        </c:ser>
        <c:ser>
          <c:idx val="6"/>
          <c:order val="6"/>
          <c:tx>
            <c:v>Electricity</c:v>
          </c:tx>
          <c:spPr>
            <a:solidFill>
              <a:schemeClr val="accent1"/>
            </a:solidFill>
          </c:spPr>
          <c:invertIfNegative val="0"/>
          <c:cat>
            <c:numRef>
              <c:f>'[050ref22_MARKAL charts for final presentation.xlsx]data'!$C$1:$Q$1</c:f>
              <c:numCache>
                <c:formatCode>General</c:formatCode>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numCache>
              <c:extLst/>
            </c:numRef>
          </c:cat>
          <c:val>
            <c:numRef>
              <c:f>'[050ref22_MARKAL charts for final presentation.xlsx]data'!$C$118:$Q$118</c:f>
              <c:numCache>
                <c:formatCode>General</c:formatCode>
                <c:ptCount val="13"/>
                <c:pt idx="0">
                  <c:v>1973573.62</c:v>
                </c:pt>
                <c:pt idx="1">
                  <c:v>1427544</c:v>
                </c:pt>
                <c:pt idx="2">
                  <c:v>1387321.75</c:v>
                </c:pt>
                <c:pt idx="3">
                  <c:v>444869.75</c:v>
                </c:pt>
                <c:pt idx="4">
                  <c:v>-530134.38</c:v>
                </c:pt>
                <c:pt idx="5">
                  <c:v>-675736.62</c:v>
                </c:pt>
                <c:pt idx="6">
                  <c:v>-684451.75</c:v>
                </c:pt>
                <c:pt idx="7">
                  <c:v>-693172.38</c:v>
                </c:pt>
                <c:pt idx="8">
                  <c:v>-690463.56</c:v>
                </c:pt>
                <c:pt idx="9">
                  <c:v>-511086.06</c:v>
                </c:pt>
                <c:pt idx="10">
                  <c:v>-521787.09</c:v>
                </c:pt>
                <c:pt idx="11">
                  <c:v>-540629.75</c:v>
                </c:pt>
                <c:pt idx="12">
                  <c:v>-552735.68999999994</c:v>
                </c:pt>
              </c:numCache>
              <c:extLst/>
            </c:numRef>
          </c:val>
          <c:extLst>
            <c:ext xmlns:c16="http://schemas.microsoft.com/office/drawing/2014/chart" uri="{C3380CC4-5D6E-409C-BE32-E72D297353CC}">
              <c16:uniqueId val="{00000006-D871-4489-9A19-99462963D71E}"/>
            </c:ext>
          </c:extLst>
        </c:ser>
        <c:ser>
          <c:idx val="7"/>
          <c:order val="7"/>
          <c:tx>
            <c:v>DAC</c:v>
          </c:tx>
          <c:invertIfNegative val="0"/>
          <c:cat>
            <c:strLit>
              <c:ptCount val="13"/>
              <c:pt idx="0">
                <c:v>2015</c:v>
              </c:pt>
              <c:pt idx="1">
                <c:v>2020</c:v>
              </c:pt>
              <c:pt idx="2">
                <c:v>2025</c:v>
              </c:pt>
              <c:pt idx="3">
                <c:v>2030</c:v>
              </c:pt>
              <c:pt idx="4">
                <c:v>2035</c:v>
              </c:pt>
              <c:pt idx="5">
                <c:v>2040</c:v>
              </c:pt>
              <c:pt idx="6">
                <c:v>2045</c:v>
              </c:pt>
              <c:pt idx="7">
                <c:v>2050</c:v>
              </c:pt>
              <c:pt idx="8">
                <c:v>2055</c:v>
              </c:pt>
              <c:pt idx="9">
                <c:v>2060</c:v>
              </c:pt>
              <c:pt idx="10">
                <c:v>2065</c:v>
              </c:pt>
              <c:pt idx="11">
                <c:v>2070</c:v>
              </c:pt>
              <c:pt idx="12">
                <c:v>2075</c:v>
              </c:pt>
              <c:extLst>
                <c:ext xmlns:c15="http://schemas.microsoft.com/office/drawing/2012/chart" uri="{02D57815-91ED-43cb-92C2-25804820EDAC}">
                  <c15:autoCat val="1"/>
                </c:ext>
              </c:extLst>
            </c:strLit>
          </c:cat>
          <c:val>
            <c:numRef>
              <c:f>'[050ref22_MARKAL charts for final presentation.xlsx]data'!$C$126:$Q$126</c:f>
              <c:numCache>
                <c:formatCode>General</c:formatCode>
                <c:ptCount val="13"/>
                <c:pt idx="0">
                  <c:v>0</c:v>
                </c:pt>
                <c:pt idx="1">
                  <c:v>0</c:v>
                </c:pt>
                <c:pt idx="2">
                  <c:v>0</c:v>
                </c:pt>
                <c:pt idx="3">
                  <c:v>0</c:v>
                </c:pt>
                <c:pt idx="4">
                  <c:v>0</c:v>
                </c:pt>
                <c:pt idx="5">
                  <c:v>0</c:v>
                </c:pt>
                <c:pt idx="6">
                  <c:v>0</c:v>
                </c:pt>
                <c:pt idx="7">
                  <c:v>0</c:v>
                </c:pt>
                <c:pt idx="8">
                  <c:v>0</c:v>
                </c:pt>
                <c:pt idx="9">
                  <c:v>-20987</c:v>
                </c:pt>
                <c:pt idx="10">
                  <c:v>-20987</c:v>
                </c:pt>
                <c:pt idx="11">
                  <c:v>-33606</c:v>
                </c:pt>
                <c:pt idx="12">
                  <c:v>-61137</c:v>
                </c:pt>
              </c:numCache>
              <c:extLst/>
            </c:numRef>
          </c:val>
          <c:extLst>
            <c:ext xmlns:c16="http://schemas.microsoft.com/office/drawing/2014/chart" uri="{C3380CC4-5D6E-409C-BE32-E72D297353CC}">
              <c16:uniqueId val="{00000007-D871-4489-9A19-99462963D71E}"/>
            </c:ext>
          </c:extLst>
        </c:ser>
        <c:dLbls>
          <c:showLegendKey val="0"/>
          <c:showVal val="0"/>
          <c:showCatName val="0"/>
          <c:showSerName val="0"/>
          <c:showPercent val="0"/>
          <c:showBubbleSize val="0"/>
        </c:dLbls>
        <c:gapWidth val="150"/>
        <c:overlap val="100"/>
        <c:axId val="786234176"/>
        <c:axId val="1"/>
      </c:barChart>
      <c:catAx>
        <c:axId val="786234176"/>
        <c:scaling>
          <c:orientation val="minMax"/>
        </c:scaling>
        <c:delete val="0"/>
        <c:axPos val="b"/>
        <c:numFmt formatCode="General" sourceLinked="1"/>
        <c:majorTickMark val="out"/>
        <c:minorTickMark val="none"/>
        <c:tickLblPos val="low"/>
        <c:spPr>
          <a:ln w="3175">
            <a:solidFill>
              <a:srgbClr val="000000"/>
            </a:solidFill>
            <a:prstDash val="solid"/>
          </a:ln>
        </c:spPr>
        <c:txPr>
          <a:bodyPr rot="0" vert="horz"/>
          <a:lstStyle/>
          <a:p>
            <a:pPr>
              <a:defRPr sz="1000" b="1"/>
            </a:pPr>
            <a:endParaRPr lang="en-US"/>
          </a:p>
        </c:txPr>
        <c:crossAx val="1"/>
        <c:crosses val="autoZero"/>
        <c:auto val="1"/>
        <c:lblAlgn val="ctr"/>
        <c:lblOffset val="100"/>
        <c:tickLblSkip val="1"/>
        <c:tickMarkSkip val="1"/>
        <c:noMultiLvlLbl val="0"/>
      </c:catAx>
      <c:valAx>
        <c:axId val="1"/>
        <c:scaling>
          <c:orientation val="minMax"/>
        </c:scaling>
        <c:delete val="0"/>
        <c:axPos val="l"/>
        <c:majorGridlines>
          <c:spPr>
            <a:ln w="3175">
              <a:solidFill>
                <a:srgbClr val="C0C0C0"/>
              </a:solidFill>
              <a:prstDash val="solid"/>
            </a:ln>
          </c:spPr>
        </c:majorGridlines>
        <c:title>
          <c:tx>
            <c:rich>
              <a:bodyPr/>
              <a:lstStyle/>
              <a:p>
                <a:pPr>
                  <a:defRPr/>
                </a:pPr>
                <a:r>
                  <a:rPr lang="en-US" dirty="0"/>
                  <a:t>Quantity (Million metric tons)</a:t>
                </a:r>
              </a:p>
            </c:rich>
          </c:tx>
          <c:layout>
            <c:manualLayout>
              <c:xMode val="edge"/>
              <c:yMode val="edge"/>
              <c:x val="1.4428346456692914E-2"/>
              <c:y val="0.38336060933559779"/>
            </c:manualLayout>
          </c:layout>
          <c:overlay val="0"/>
          <c:spPr>
            <a:noFill/>
            <a:ln w="25400">
              <a:noFill/>
            </a:ln>
          </c:spPr>
        </c:title>
        <c:numFmt formatCode="_(* #,##0_);_(* \(#,##0\);_(* &quot;-&quot;??_);_(@_)" sourceLinked="0"/>
        <c:majorTickMark val="out"/>
        <c:minorTickMark val="none"/>
        <c:tickLblPos val="nextTo"/>
        <c:spPr>
          <a:ln w="3175">
            <a:solidFill>
              <a:srgbClr val="000000"/>
            </a:solidFill>
            <a:prstDash val="solid"/>
          </a:ln>
        </c:spPr>
        <c:txPr>
          <a:bodyPr rot="0" vert="horz"/>
          <a:lstStyle/>
          <a:p>
            <a:pPr>
              <a:defRPr/>
            </a:pPr>
            <a:endParaRPr lang="en-US"/>
          </a:p>
        </c:txPr>
        <c:crossAx val="786234176"/>
        <c:crosses val="autoZero"/>
        <c:crossBetween val="between"/>
        <c:dispUnits>
          <c:builtInUnit val="thousands"/>
        </c:dispUnits>
      </c:valAx>
      <c:spPr>
        <a:noFill/>
        <a:ln w="12700">
          <a:solidFill>
            <a:srgbClr val="808080"/>
          </a:solidFill>
          <a:prstDash val="solid"/>
        </a:ln>
      </c:spPr>
    </c:plotArea>
    <c:legend>
      <c:legendPos val="r"/>
      <c:layout>
        <c:manualLayout>
          <c:xMode val="edge"/>
          <c:yMode val="edge"/>
          <c:x val="0.82578372703412073"/>
          <c:y val="0.15678108863843004"/>
          <c:w val="0.16725296004666085"/>
          <c:h val="0.70413943355119823"/>
        </c:manualLayout>
      </c:layout>
      <c:overlay val="0"/>
      <c:spPr>
        <a:solidFill>
          <a:srgbClr val="FFFFFF"/>
        </a:solidFill>
        <a:ln w="3175">
          <a:noFill/>
          <a:prstDash val="solid"/>
        </a:ln>
      </c:spPr>
    </c:legend>
    <c:plotVisOnly val="1"/>
    <c:dispBlanksAs val="zero"/>
    <c:showDLblsOverMax val="0"/>
  </c:chart>
  <c:spPr>
    <a:solidFill>
      <a:srgbClr val="FFFFFF"/>
    </a:solidFill>
    <a:ln w="9525">
      <a:noFill/>
    </a:ln>
  </c:spPr>
  <c:txPr>
    <a:bodyPr/>
    <a:lstStyle/>
    <a:p>
      <a:pPr>
        <a:defRPr lang="en-US" sz="1000" b="1" i="0" u="none" strike="noStrike" kern="1200" baseline="0">
          <a:solidFill>
            <a:srgbClr val="383838">
              <a:lumMod val="65000"/>
              <a:lumOff val="35000"/>
            </a:srgbClr>
          </a:solidFill>
          <a:latin typeface="+mn-lt"/>
          <a:ea typeface="+mn-ea"/>
          <a:cs typeface="+mn-cs"/>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11B9BE-A726-40FB-A0FE-3E846435AF5A}" type="datetimeFigureOut">
              <a:rPr lang="en-US" smtClean="0"/>
              <a:t>1/27/2025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40FB3-3203-4804-BAE3-5D3E3A58C4AB}" type="slidenum">
              <a:rPr lang="en-US" smtClean="0"/>
              <a:t>‹#›</a:t>
            </a:fld>
            <a:endParaRPr lang="en-US" dirty="0"/>
          </a:p>
        </p:txBody>
      </p:sp>
    </p:spTree>
    <p:extLst>
      <p:ext uri="{BB962C8B-B14F-4D97-AF65-F5344CB8AC3E}">
        <p14:creationId xmlns:p14="http://schemas.microsoft.com/office/powerpoint/2010/main" val="1036544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MARKAL is a nine-region model. Emissions regulations are based on a cap-and-trade scheme nationwide. </a:t>
            </a:r>
          </a:p>
        </p:txBody>
      </p:sp>
      <p:sp>
        <p:nvSpPr>
          <p:cNvPr id="4" name="Slide Number Placeholder 3"/>
          <p:cNvSpPr>
            <a:spLocks noGrp="1"/>
          </p:cNvSpPr>
          <p:nvPr>
            <p:ph type="sldNum" sz="quarter" idx="5"/>
          </p:nvPr>
        </p:nvSpPr>
        <p:spPr/>
        <p:txBody>
          <a:bodyPr/>
          <a:lstStyle/>
          <a:p>
            <a:fld id="{8C940FB3-3203-4804-BAE3-5D3E3A58C4AB}" type="slidenum">
              <a:rPr lang="en-US" smtClean="0"/>
              <a:t>5</a:t>
            </a:fld>
            <a:endParaRPr lang="en-US" dirty="0"/>
          </a:p>
        </p:txBody>
      </p:sp>
    </p:spTree>
    <p:extLst>
      <p:ext uri="{BB962C8B-B14F-4D97-AF65-F5344CB8AC3E}">
        <p14:creationId xmlns:p14="http://schemas.microsoft.com/office/powerpoint/2010/main" val="24150125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Certain additions (MW) are available from PROMOD.</a:t>
            </a:r>
          </a:p>
          <a:p>
            <a:pPr lvl="1"/>
            <a:r>
              <a:rPr lang="en-US" dirty="0"/>
              <a:t>This capacity is one of the three types: (i) existing but not online yet (January 1, 2022), (ii) under construction, or (iii) planned.</a:t>
            </a:r>
          </a:p>
          <a:p>
            <a:pPr lvl="1"/>
            <a:r>
              <a:rPr lang="en-US" dirty="0"/>
              <a:t>Areas with certain additions of solar will seek new solar first and other offerings from census regions later.</a:t>
            </a:r>
          </a:p>
          <a:p>
            <a:pPr lvl="0"/>
            <a:r>
              <a:rPr lang="en-US" dirty="0"/>
              <a:t>MARKAL generation data change patterns are used to model peak demand on the PROMOD side.</a:t>
            </a:r>
          </a:p>
        </p:txBody>
      </p:sp>
      <p:sp>
        <p:nvSpPr>
          <p:cNvPr id="4" name="Slide Number Placeholder 3"/>
          <p:cNvSpPr>
            <a:spLocks noGrp="1"/>
          </p:cNvSpPr>
          <p:nvPr>
            <p:ph type="sldNum" sz="quarter" idx="5"/>
          </p:nvPr>
        </p:nvSpPr>
        <p:spPr/>
        <p:txBody>
          <a:bodyPr/>
          <a:lstStyle/>
          <a:p>
            <a:fld id="{8C940FB3-3203-4804-BAE3-5D3E3A58C4AB}" type="slidenum">
              <a:rPr lang="en-US" smtClean="0"/>
              <a:t>6</a:t>
            </a:fld>
            <a:endParaRPr lang="en-US" dirty="0"/>
          </a:p>
        </p:txBody>
      </p:sp>
    </p:spTree>
    <p:extLst>
      <p:ext uri="{BB962C8B-B14F-4D97-AF65-F5344CB8AC3E}">
        <p14:creationId xmlns:p14="http://schemas.microsoft.com/office/powerpoint/2010/main" val="485407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twelve time slices are – Summer {AM, PM, Night, Peak}; Winter {AM, PM, Night, Peak}; Intermediate {AM, PM, Night, Peak}</a:t>
            </a:r>
          </a:p>
        </p:txBody>
      </p:sp>
      <p:sp>
        <p:nvSpPr>
          <p:cNvPr id="4" name="Slide Number Placeholder 3"/>
          <p:cNvSpPr>
            <a:spLocks noGrp="1"/>
          </p:cNvSpPr>
          <p:nvPr>
            <p:ph type="sldNum" sz="quarter" idx="5"/>
          </p:nvPr>
        </p:nvSpPr>
        <p:spPr/>
        <p:txBody>
          <a:bodyPr/>
          <a:lstStyle/>
          <a:p>
            <a:fld id="{8C940FB3-3203-4804-BAE3-5D3E3A58C4AB}" type="slidenum">
              <a:rPr lang="en-US" smtClean="0"/>
              <a:t>7</a:t>
            </a:fld>
            <a:endParaRPr lang="en-US" dirty="0"/>
          </a:p>
        </p:txBody>
      </p:sp>
    </p:spTree>
    <p:extLst>
      <p:ext uri="{BB962C8B-B14F-4D97-AF65-F5344CB8AC3E}">
        <p14:creationId xmlns:p14="http://schemas.microsoft.com/office/powerpoint/2010/main" val="19440612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combined heat and power, and residential and commercial solar technologies are excluded from this analysis.</a:t>
            </a:r>
          </a:p>
        </p:txBody>
      </p:sp>
      <p:sp>
        <p:nvSpPr>
          <p:cNvPr id="4" name="Slide Number Placeholder 3"/>
          <p:cNvSpPr>
            <a:spLocks noGrp="1"/>
          </p:cNvSpPr>
          <p:nvPr>
            <p:ph type="sldNum" sz="quarter" idx="5"/>
          </p:nvPr>
        </p:nvSpPr>
        <p:spPr/>
        <p:txBody>
          <a:bodyPr/>
          <a:lstStyle/>
          <a:p>
            <a:fld id="{B39D2141-7E48-48AC-8B77-9986E8293233}" type="slidenum">
              <a:rPr lang="en-US" smtClean="0"/>
              <a:t>8</a:t>
            </a:fld>
            <a:endParaRPr lang="en-US" dirty="0"/>
          </a:p>
        </p:txBody>
      </p:sp>
    </p:spTree>
    <p:extLst>
      <p:ext uri="{BB962C8B-B14F-4D97-AF65-F5344CB8AC3E}">
        <p14:creationId xmlns:p14="http://schemas.microsoft.com/office/powerpoint/2010/main" val="1896780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all resources are dispatchable. We stopped at energy.</a:t>
            </a:r>
          </a:p>
        </p:txBody>
      </p:sp>
      <p:sp>
        <p:nvSpPr>
          <p:cNvPr id="4" name="Slide Number Placeholder 3"/>
          <p:cNvSpPr>
            <a:spLocks noGrp="1"/>
          </p:cNvSpPr>
          <p:nvPr>
            <p:ph type="sldNum" sz="quarter" idx="5"/>
          </p:nvPr>
        </p:nvSpPr>
        <p:spPr/>
        <p:txBody>
          <a:bodyPr/>
          <a:lstStyle/>
          <a:p>
            <a:fld id="{8C940FB3-3203-4804-BAE3-5D3E3A58C4AB}" type="slidenum">
              <a:rPr lang="en-US" smtClean="0"/>
              <a:t>12</a:t>
            </a:fld>
            <a:endParaRPr lang="en-US" dirty="0"/>
          </a:p>
        </p:txBody>
      </p:sp>
    </p:spTree>
    <p:extLst>
      <p:ext uri="{BB962C8B-B14F-4D97-AF65-F5344CB8AC3E}">
        <p14:creationId xmlns:p14="http://schemas.microsoft.com/office/powerpoint/2010/main" val="2643843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l" rtl="0" eaLnBrk="1" fontAlgn="auto" hangingPunct="1">
              <a:lnSpc>
                <a:spcPct val="100000"/>
              </a:lnSpc>
              <a:spcBef>
                <a:spcPts val="0"/>
              </a:spcBef>
              <a:spcAft>
                <a:spcPts val="0"/>
              </a:spcAft>
              <a:buFontTx/>
              <a:buChar char="-"/>
            </a:pPr>
            <a:r>
              <a:rPr lang="en-US" sz="1200" b="0" i="0" u="none" baseline="0" dirty="0">
                <a:solidFill>
                  <a:srgbClr val="000000"/>
                </a:solidFill>
                <a:latin typeface="Calibri" panose="020F0502020204030204" pitchFamily="34" charset="0"/>
              </a:rPr>
              <a:t>Column height indicates the average capacity factors across SERC units for a </a:t>
            </a:r>
            <a:r>
              <a:rPr lang="en-US" dirty="0">
                <a:solidFill>
                  <a:srgbClr val="000000"/>
                </a:solidFill>
                <a:latin typeface="Calibri" panose="020F0502020204030204" pitchFamily="34" charset="0"/>
              </a:rPr>
              <a:t>given time of day in the year 2050.</a:t>
            </a:r>
          </a:p>
          <a:p>
            <a:pPr marL="285750" indent="-285750" algn="l" rtl="0" eaLnBrk="1" fontAlgn="auto" hangingPunct="1">
              <a:lnSpc>
                <a:spcPct val="100000"/>
              </a:lnSpc>
              <a:spcBef>
                <a:spcPts val="0"/>
              </a:spcBef>
              <a:spcAft>
                <a:spcPts val="0"/>
              </a:spcAft>
              <a:buFontTx/>
              <a:buChar char="-"/>
            </a:pPr>
            <a:r>
              <a:rPr lang="en-US" dirty="0">
                <a:solidFill>
                  <a:srgbClr val="000000"/>
                </a:solidFill>
                <a:latin typeface="Calibri" panose="020F0502020204030204" pitchFamily="34" charset="0"/>
              </a:rPr>
              <a:t>Error bars indicate the maximum and minimum capacity factors observed by a single unit.</a:t>
            </a:r>
          </a:p>
          <a:p>
            <a:pPr marL="285750" indent="-285750" algn="l" rtl="0" eaLnBrk="1" fontAlgn="auto" hangingPunct="1">
              <a:lnSpc>
                <a:spcPct val="100000"/>
              </a:lnSpc>
              <a:spcBef>
                <a:spcPts val="0"/>
              </a:spcBef>
              <a:spcAft>
                <a:spcPts val="0"/>
              </a:spcAft>
              <a:buFontTx/>
              <a:buChar char="-"/>
            </a:pPr>
            <a:r>
              <a:rPr lang="en-US" dirty="0">
                <a:solidFill>
                  <a:srgbClr val="000000"/>
                </a:solidFill>
              </a:rPr>
              <a:t>A peak time slice consists of 28 hours of the  highest overall generation in the intermediate season</a:t>
            </a:r>
          </a:p>
          <a:p>
            <a:endParaRPr lang="en-US" dirty="0"/>
          </a:p>
        </p:txBody>
      </p:sp>
      <p:sp>
        <p:nvSpPr>
          <p:cNvPr id="4" name="Slide Number Placeholder 3"/>
          <p:cNvSpPr>
            <a:spLocks noGrp="1"/>
          </p:cNvSpPr>
          <p:nvPr>
            <p:ph type="sldNum" sz="quarter" idx="5"/>
          </p:nvPr>
        </p:nvSpPr>
        <p:spPr/>
        <p:txBody>
          <a:bodyPr/>
          <a:lstStyle/>
          <a:p>
            <a:fld id="{B39D2141-7E48-48AC-8B77-9986E8293233}" type="slidenum">
              <a:rPr lang="en-US" smtClean="0"/>
              <a:t>13</a:t>
            </a:fld>
            <a:endParaRPr lang="en-US" dirty="0"/>
          </a:p>
        </p:txBody>
      </p:sp>
    </p:spTree>
    <p:extLst>
      <p:ext uri="{BB962C8B-B14F-4D97-AF65-F5344CB8AC3E}">
        <p14:creationId xmlns:p14="http://schemas.microsoft.com/office/powerpoint/2010/main" val="1618513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baseline="0" dirty="0">
                <a:solidFill>
                  <a:srgbClr val="000000"/>
                </a:solidFill>
              </a:rPr>
              <a:t>Note: Net Zero by 2050 is enforced at the national level in this exercise; hence, net positive emissions in SERC would be balanced by net negative emissions elsewhere in the United States</a:t>
            </a:r>
          </a:p>
        </p:txBody>
      </p:sp>
      <p:sp>
        <p:nvSpPr>
          <p:cNvPr id="4" name="Slide Number Placeholder 3"/>
          <p:cNvSpPr>
            <a:spLocks noGrp="1"/>
          </p:cNvSpPr>
          <p:nvPr>
            <p:ph type="sldNum" sz="quarter" idx="5"/>
          </p:nvPr>
        </p:nvSpPr>
        <p:spPr/>
        <p:txBody>
          <a:bodyPr/>
          <a:lstStyle/>
          <a:p>
            <a:fld id="{8C940FB3-3203-4804-BAE3-5D3E3A58C4AB}" type="slidenum">
              <a:rPr lang="en-US" smtClean="0"/>
              <a:t>14</a:t>
            </a:fld>
            <a:endParaRPr lang="en-US" dirty="0"/>
          </a:p>
        </p:txBody>
      </p:sp>
    </p:spTree>
    <p:extLst>
      <p:ext uri="{BB962C8B-B14F-4D97-AF65-F5344CB8AC3E}">
        <p14:creationId xmlns:p14="http://schemas.microsoft.com/office/powerpoint/2010/main" val="24774048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In the current analysis, an </a:t>
            </a:r>
            <a:r>
              <a:rPr lang="en-US" sz="1200" b="0" i="0" u="none" strike="noStrike" dirty="0">
                <a:solidFill>
                  <a:srgbClr val="000000"/>
                </a:solidFill>
                <a:effectLst/>
              </a:rPr>
              <a:t>integrated evaluation for SERC is performed; it combines and compares results between long-term macroeconomic (capacity expansion) models and electricity production cost models (hourly dispatch)</a:t>
            </a:r>
            <a:endParaRPr lang="en-US" dirty="0"/>
          </a:p>
          <a:p>
            <a:endParaRPr lang="en-US" dirty="0"/>
          </a:p>
        </p:txBody>
      </p:sp>
      <p:sp>
        <p:nvSpPr>
          <p:cNvPr id="4" name="Slide Number Placeholder 3"/>
          <p:cNvSpPr>
            <a:spLocks noGrp="1"/>
          </p:cNvSpPr>
          <p:nvPr>
            <p:ph type="sldNum" sz="quarter" idx="5"/>
          </p:nvPr>
        </p:nvSpPr>
        <p:spPr/>
        <p:txBody>
          <a:bodyPr/>
          <a:lstStyle/>
          <a:p>
            <a:fld id="{8C940FB3-3203-4804-BAE3-5D3E3A58C4AB}" type="slidenum">
              <a:rPr lang="en-US" smtClean="0"/>
              <a:t>16</a:t>
            </a:fld>
            <a:endParaRPr lang="en-US" dirty="0"/>
          </a:p>
        </p:txBody>
      </p:sp>
    </p:spTree>
    <p:extLst>
      <p:ext uri="{BB962C8B-B14F-4D97-AF65-F5344CB8AC3E}">
        <p14:creationId xmlns:p14="http://schemas.microsoft.com/office/powerpoint/2010/main" val="3369614594"/>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bin"/><Relationship Id="rId3" Type="http://schemas.openxmlformats.org/officeDocument/2006/relationships/tags" Target="../tags/tag4.xml"/><Relationship Id="rId7" Type="http://schemas.openxmlformats.org/officeDocument/2006/relationships/image" Target="../media/image1.bin"/><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1.xml"/><Relationship Id="rId5" Type="http://schemas.openxmlformats.org/officeDocument/2006/relationships/tags" Target="../tags/tag6.xml"/><Relationship Id="rId4" Type="http://schemas.openxmlformats.org/officeDocument/2006/relationships/tags" Target="../tags/tag5.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bin"/><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Picture Placeholder 15"/>
          <p:cNvSpPr>
            <a:spLocks noGrp="1"/>
          </p:cNvSpPr>
          <p:nvPr>
            <p:ph type="pic" sz="quarter" idx="10" hasCustomPrompt="1"/>
          </p:nvPr>
        </p:nvSpPr>
        <p:spPr>
          <a:xfrm>
            <a:off x="0" y="2237554"/>
            <a:ext cx="12192000" cy="4620446"/>
          </a:xfrm>
          <a:prstGeom prst="rect">
            <a:avLst/>
          </a:prstGeom>
        </p:spPr>
        <p:txBody>
          <a:bodyPr/>
          <a:lstStyle>
            <a:lvl1pPr marL="0" indent="0">
              <a:buNone/>
              <a:defRPr sz="2400" baseline="0">
                <a:latin typeface="Century Gothic" panose="020B0502020202020204" pitchFamily="34" charset="0"/>
                <a:cs typeface="Arial" panose="020B0604020202020204" pitchFamily="34" charset="0"/>
              </a:defRPr>
            </a:lvl1pPr>
          </a:lstStyle>
          <a:p>
            <a:r>
              <a:rPr lang="en-US" dirty="0"/>
              <a:t>Insert image here</a:t>
            </a:r>
          </a:p>
        </p:txBody>
      </p:sp>
      <p:sp>
        <p:nvSpPr>
          <p:cNvPr id="8" name="Title 1"/>
          <p:cNvSpPr>
            <a:spLocks noGrp="1"/>
          </p:cNvSpPr>
          <p:nvPr>
            <p:ph type="ctrTitle" hasCustomPrompt="1"/>
            <p:custDataLst>
              <p:tags r:id="rId1"/>
            </p:custDataLst>
          </p:nvPr>
        </p:nvSpPr>
        <p:spPr>
          <a:xfrm>
            <a:off x="270628" y="285430"/>
            <a:ext cx="9033029" cy="919232"/>
          </a:xfrm>
          <a:prstGeom prst="rect">
            <a:avLst/>
          </a:prstGeom>
        </p:spPr>
        <p:txBody>
          <a:bodyPr anchor="b"/>
          <a:lstStyle>
            <a:lvl1pPr algn="l">
              <a:defRPr sz="6000" b="1">
                <a:solidFill>
                  <a:srgbClr val="373838"/>
                </a:solidFill>
                <a:latin typeface="Century Gothic" panose="020B0502020202020204" pitchFamily="34" charset="0"/>
              </a:defRPr>
            </a:lvl1pPr>
          </a:lstStyle>
          <a:p>
            <a:r>
              <a:rPr lang="en-US" dirty="0"/>
              <a:t>Master Cover Title</a:t>
            </a:r>
          </a:p>
        </p:txBody>
      </p:sp>
      <p:sp>
        <p:nvSpPr>
          <p:cNvPr id="9" name="Subtitle 2"/>
          <p:cNvSpPr>
            <a:spLocks noGrp="1"/>
          </p:cNvSpPr>
          <p:nvPr>
            <p:ph type="subTitle" idx="1" hasCustomPrompt="1"/>
          </p:nvPr>
        </p:nvSpPr>
        <p:spPr>
          <a:xfrm>
            <a:off x="270628" y="1208302"/>
            <a:ext cx="9033029" cy="373510"/>
          </a:xfrm>
          <a:prstGeom prst="rect">
            <a:avLst/>
          </a:prstGeom>
        </p:spPr>
        <p:txBody>
          <a:bodyPr>
            <a:noAutofit/>
          </a:bodyPr>
          <a:lstStyle>
            <a:lvl1pPr marL="0" indent="0" algn="l">
              <a:buNone/>
              <a:defRPr sz="32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Cover Subtitle</a:t>
            </a:r>
          </a:p>
        </p:txBody>
      </p:sp>
      <p:pic>
        <p:nvPicPr>
          <p:cNvPr id="10" name="Picture 9"/>
          <p:cNvPicPr>
            <a:picLocks noChangeAspect="1"/>
          </p:cNvPicPr>
          <p:nvPr userDrawn="1"/>
        </p:nvPicPr>
        <p:blipFill>
          <a:blip r:embed="rId7" cstate="print">
            <a:extLst>
              <a:ext uri="{28A0092B-C50C-407E-A947-70E740481C1C}">
                <a14:useLocalDpi xmlns:a14="http://schemas.microsoft.com/office/drawing/2010/main"/>
              </a:ext>
            </a:extLst>
          </a:blip>
          <a:stretch>
            <a:fillRect/>
          </a:stretch>
        </p:blipFill>
        <p:spPr>
          <a:xfrm>
            <a:off x="9614099" y="284249"/>
            <a:ext cx="2307273" cy="917977"/>
          </a:xfrm>
          <a:prstGeom prst="rect">
            <a:avLst/>
          </a:prstGeom>
        </p:spPr>
      </p:pic>
      <p:cxnSp>
        <p:nvCxnSpPr>
          <p:cNvPr id="11" name="Straight Connector 10"/>
          <p:cNvCxnSpPr/>
          <p:nvPr userDrawn="1"/>
        </p:nvCxnSpPr>
        <p:spPr>
          <a:xfrm>
            <a:off x="0" y="2239990"/>
            <a:ext cx="12192000" cy="0"/>
          </a:xfrm>
          <a:prstGeom prst="line">
            <a:avLst/>
          </a:prstGeom>
          <a:ln w="31750">
            <a:solidFill>
              <a:srgbClr val="98C93D"/>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41E1FE1B-DFC9-4F1F-A0E3-1591BAF824A0}"/>
              </a:ext>
            </a:extLst>
          </p:cNvPr>
          <p:cNvSpPr>
            <a:spLocks noGrp="1"/>
          </p:cNvSpPr>
          <p:nvPr>
            <p:ph type="body" sz="quarter" idx="12" hasCustomPrompt="1"/>
            <p:custDataLst>
              <p:tags r:id="rId2"/>
            </p:custDataLst>
          </p:nvPr>
        </p:nvSpPr>
        <p:spPr>
          <a:xfrm>
            <a:off x="6915150" y="1658858"/>
            <a:ext cx="5160963" cy="284242"/>
          </a:xfrm>
          <a:prstGeom prst="rect">
            <a:avLst/>
          </a:prstGeom>
        </p:spPr>
        <p:txBody>
          <a:bodyPr/>
          <a:lstStyle>
            <a:lvl1pPr algn="l">
              <a:spcBef>
                <a:spcPts val="200"/>
              </a:spcBef>
              <a:defRPr sz="1400" b="1" i="1"/>
            </a:lvl1pPr>
          </a:lstStyle>
          <a:p>
            <a:pPr lvl="0"/>
            <a:r>
              <a:rPr lang="en-US" dirty="0"/>
              <a:t>NETL Presenter’s Name</a:t>
            </a:r>
          </a:p>
        </p:txBody>
      </p:sp>
      <p:sp>
        <p:nvSpPr>
          <p:cNvPr id="14" name="Text Placeholder 4">
            <a:extLst>
              <a:ext uri="{FF2B5EF4-FFF2-40B4-BE49-F238E27FC236}">
                <a16:creationId xmlns:a16="http://schemas.microsoft.com/office/drawing/2014/main" id="{BE494581-0B25-475D-A228-1638172171C0}"/>
              </a:ext>
            </a:extLst>
          </p:cNvPr>
          <p:cNvSpPr>
            <a:spLocks noGrp="1"/>
          </p:cNvSpPr>
          <p:nvPr>
            <p:ph type="body" sz="quarter" idx="14" hasCustomPrompt="1"/>
            <p:custDataLst>
              <p:tags r:id="rId3"/>
            </p:custDataLst>
          </p:nvPr>
        </p:nvSpPr>
        <p:spPr>
          <a:xfrm>
            <a:off x="6915150" y="1943100"/>
            <a:ext cx="5160963" cy="275745"/>
          </a:xfrm>
          <a:prstGeom prst="rect">
            <a:avLst/>
          </a:prstGeom>
        </p:spPr>
        <p:txBody>
          <a:bodyPr/>
          <a:lstStyle>
            <a:lvl1pPr algn="l">
              <a:spcBef>
                <a:spcPts val="200"/>
              </a:spcBef>
              <a:defRPr sz="1400" i="1"/>
            </a:lvl1pPr>
          </a:lstStyle>
          <a:p>
            <a:pPr lvl="0"/>
            <a:r>
              <a:rPr lang="en-US" dirty="0"/>
              <a:t>NETL Presenter’s Title/Office</a:t>
            </a:r>
          </a:p>
        </p:txBody>
      </p:sp>
      <p:sp>
        <p:nvSpPr>
          <p:cNvPr id="2" name="TextBox 1">
            <a:extLst>
              <a:ext uri="{FF2B5EF4-FFF2-40B4-BE49-F238E27FC236}">
                <a16:creationId xmlns:a16="http://schemas.microsoft.com/office/drawing/2014/main" id="{73712CBE-C3C2-4BCA-BE64-F63C88DA8FD2}"/>
              </a:ext>
            </a:extLst>
          </p:cNvPr>
          <p:cNvSpPr txBox="1"/>
          <p:nvPr userDrawn="1"/>
        </p:nvSpPr>
        <p:spPr>
          <a:xfrm>
            <a:off x="46892" y="5981232"/>
            <a:ext cx="1536970" cy="307777"/>
          </a:xfrm>
          <a:prstGeom prst="rect">
            <a:avLst/>
          </a:prstGeom>
          <a:noFill/>
        </p:spPr>
        <p:txBody>
          <a:bodyPr vert="horz" wrap="square" rtlCol="0">
            <a:spAutoFit/>
          </a:bodyPr>
          <a:lstStyle/>
          <a:p>
            <a:pPr algn="r" rtl="0" eaLnBrk="1" fontAlgn="auto" hangingPunct="1">
              <a:lnSpc>
                <a:spcPct val="100000"/>
              </a:lnSpc>
              <a:spcBef>
                <a:spcPts val="0"/>
              </a:spcBef>
              <a:spcAft>
                <a:spcPts val="0"/>
              </a:spcAft>
            </a:pPr>
            <a:r>
              <a:rPr lang="en-US" sz="1400" b="1" i="1" u="none" baseline="0" dirty="0">
                <a:solidFill>
                  <a:schemeClr val="bg1"/>
                </a:solidFill>
                <a:latin typeface="Century Gothic" panose="020B0502020202020204" pitchFamily="34" charset="0"/>
              </a:rPr>
              <a:t>Presentation to</a:t>
            </a:r>
          </a:p>
        </p:txBody>
      </p:sp>
      <p:sp>
        <p:nvSpPr>
          <p:cNvPr id="13" name="Text Placeholder 2" hidden="1">
            <a:extLst>
              <a:ext uri="{FF2B5EF4-FFF2-40B4-BE49-F238E27FC236}">
                <a16:creationId xmlns:a16="http://schemas.microsoft.com/office/drawing/2014/main" id="{01C11D97-687E-4C98-AF16-A6BF317B543D}"/>
              </a:ext>
            </a:extLst>
          </p:cNvPr>
          <p:cNvSpPr>
            <a:spLocks noGrp="1"/>
          </p:cNvSpPr>
          <p:nvPr>
            <p:ph type="body" sz="quarter" idx="13" hasCustomPrompt="1"/>
            <p:custDataLst>
              <p:tags r:id="rId4"/>
            </p:custDataLst>
          </p:nvPr>
        </p:nvSpPr>
        <p:spPr>
          <a:xfrm>
            <a:off x="1442520" y="6321690"/>
            <a:ext cx="4653480" cy="314260"/>
          </a:xfrm>
          <a:prstGeom prst="rect">
            <a:avLst/>
          </a:prstGeom>
        </p:spPr>
        <p:txBody>
          <a:bodyPr/>
          <a:lstStyle>
            <a:lvl1pPr>
              <a:spcBef>
                <a:spcPts val="200"/>
              </a:spcBef>
              <a:defRPr sz="1400" b="1" i="1">
                <a:solidFill>
                  <a:schemeClr val="bg1"/>
                </a:solidFill>
              </a:defRPr>
            </a:lvl1pPr>
          </a:lstStyle>
          <a:p>
            <a:pPr lvl="0"/>
            <a:r>
              <a:rPr lang="en-US" dirty="0"/>
              <a:t>Enter Month Day, Year</a:t>
            </a:r>
          </a:p>
        </p:txBody>
      </p:sp>
      <p:sp>
        <p:nvSpPr>
          <p:cNvPr id="3" name="Text Placeholder 2">
            <a:extLst>
              <a:ext uri="{FF2B5EF4-FFF2-40B4-BE49-F238E27FC236}">
                <a16:creationId xmlns:a16="http://schemas.microsoft.com/office/drawing/2014/main" id="{46D906A8-711F-4DBE-A6F7-CFA4055643EC}"/>
              </a:ext>
            </a:extLst>
          </p:cNvPr>
          <p:cNvSpPr>
            <a:spLocks noGrp="1"/>
          </p:cNvSpPr>
          <p:nvPr>
            <p:ph type="body" sz="quarter" idx="11" hasCustomPrompt="1"/>
            <p:custDataLst>
              <p:tags r:id="rId5"/>
            </p:custDataLst>
          </p:nvPr>
        </p:nvSpPr>
        <p:spPr>
          <a:xfrm>
            <a:off x="1442520" y="6010340"/>
            <a:ext cx="8768280" cy="278668"/>
          </a:xfrm>
          <a:prstGeom prst="rect">
            <a:avLst/>
          </a:prstGeom>
        </p:spPr>
        <p:txBody>
          <a:bodyPr/>
          <a:lstStyle>
            <a:lvl1pPr>
              <a:spcBef>
                <a:spcPts val="200"/>
              </a:spcBef>
              <a:defRPr sz="1400" b="1" i="1">
                <a:solidFill>
                  <a:schemeClr val="bg1"/>
                </a:solidFill>
              </a:defRPr>
            </a:lvl1pPr>
          </a:lstStyle>
          <a:p>
            <a:pPr lvl="0"/>
            <a:r>
              <a:rPr lang="en-US"/>
              <a:t>[Audience Name]</a:t>
            </a:r>
            <a:endParaRPr lang="en-US" dirty="0"/>
          </a:p>
        </p:txBody>
      </p:sp>
      <p:pic>
        <p:nvPicPr>
          <p:cNvPr id="7" name="Picture 6"/>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10475650" y="6337699"/>
            <a:ext cx="1431208" cy="348387"/>
          </a:xfrm>
          <a:prstGeom prst="rect">
            <a:avLst/>
          </a:prstGeom>
          <a:effectLst/>
        </p:spPr>
      </p:pic>
    </p:spTree>
    <p:extLst>
      <p:ext uri="{BB962C8B-B14F-4D97-AF65-F5344CB8AC3E}">
        <p14:creationId xmlns:p14="http://schemas.microsoft.com/office/powerpoint/2010/main" val="75511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cxnSp>
        <p:nvCxnSpPr>
          <p:cNvPr id="8" name="Straight Connector 7"/>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6050280" y="1161258"/>
            <a:ext cx="5801267" cy="4807155"/>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1"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3" name="Rectangle 12"/>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Picture Placeholder 12"/>
          <p:cNvSpPr>
            <a:spLocks noGrp="1"/>
          </p:cNvSpPr>
          <p:nvPr>
            <p:ph type="pic" sz="quarter" idx="14" hasCustomPrompt="1"/>
          </p:nvPr>
        </p:nvSpPr>
        <p:spPr>
          <a:xfrm>
            <a:off x="271633" y="1161258"/>
            <a:ext cx="5618628" cy="480715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a:latin typeface="Century Gothic" panose="020B0502020202020204" pitchFamily="34" charset="0"/>
                <a:cs typeface="Arial" panose="020B0604020202020204" pitchFamily="34" charset="0"/>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image here</a:t>
            </a:r>
          </a:p>
          <a:p>
            <a:endParaRPr lang="en-US" dirty="0"/>
          </a:p>
        </p:txBody>
      </p:sp>
      <p:sp>
        <p:nvSpPr>
          <p:cNvPr id="20" name="Title 1">
            <a:extLst>
              <a:ext uri="{FF2B5EF4-FFF2-40B4-BE49-F238E27FC236}">
                <a16:creationId xmlns:a16="http://schemas.microsoft.com/office/drawing/2014/main" id="{347BA0DB-A86D-42CE-86A1-1ACFFEE860DF}"/>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2" name="Date Placeholder 1">
            <a:extLst>
              <a:ext uri="{FF2B5EF4-FFF2-40B4-BE49-F238E27FC236}">
                <a16:creationId xmlns:a16="http://schemas.microsoft.com/office/drawing/2014/main" id="{901F24A6-C84B-4DD6-92B7-4E5A0D07C123}"/>
              </a:ext>
            </a:extLst>
          </p:cNvPr>
          <p:cNvSpPr>
            <a:spLocks noGrp="1"/>
          </p:cNvSpPr>
          <p:nvPr>
            <p:ph type="dt" sz="half" idx="15"/>
          </p:nvPr>
        </p:nvSpPr>
        <p:spPr/>
        <p:txBody>
          <a:bodyPr/>
          <a:lstStyle/>
          <a:p>
            <a:fld id="{3558C38D-D668-4CC4-9CB8-AD307C1F9938}" type="datetime1">
              <a:rPr lang="en-US" smtClean="0"/>
              <a:t>1/27/2025</a:t>
            </a:fld>
            <a:endParaRPr lang="en-US" dirty="0"/>
          </a:p>
        </p:txBody>
      </p:sp>
      <p:sp>
        <p:nvSpPr>
          <p:cNvPr id="3" name="Slide Number Placeholder 2">
            <a:extLst>
              <a:ext uri="{FF2B5EF4-FFF2-40B4-BE49-F238E27FC236}">
                <a16:creationId xmlns:a16="http://schemas.microsoft.com/office/drawing/2014/main" id="{30D3F725-15B5-4F8D-8373-AE0AC183807C}"/>
              </a:ext>
            </a:extLst>
          </p:cNvPr>
          <p:cNvSpPr>
            <a:spLocks noGrp="1"/>
          </p:cNvSpPr>
          <p:nvPr>
            <p:ph type="sldNum" sz="quarter" idx="16"/>
          </p:nvPr>
        </p:nvSpPr>
        <p:spPr/>
        <p:txBody>
          <a:bodyPr/>
          <a:lstStyle/>
          <a:p>
            <a:fld id="{6CBE36CA-A7C6-4838-9ACB-C8D30B8F2C6D}" type="slidenum">
              <a:rPr lang="en-US" smtClean="0"/>
              <a:pPr/>
              <a:t>‹#›</a:t>
            </a:fld>
            <a:endParaRPr lang="en-US" dirty="0"/>
          </a:p>
        </p:txBody>
      </p:sp>
      <p:pic>
        <p:nvPicPr>
          <p:cNvPr id="4" name="Picture 3">
            <a:extLst>
              <a:ext uri="{FF2B5EF4-FFF2-40B4-BE49-F238E27FC236}">
                <a16:creationId xmlns:a16="http://schemas.microsoft.com/office/drawing/2014/main" id="{76CCC969-D86B-8385-1F57-DC303B9C7BEC}"/>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1950545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and Two Content">
    <p:spTree>
      <p:nvGrpSpPr>
        <p:cNvPr id="1" name=""/>
        <p:cNvGrpSpPr/>
        <p:nvPr/>
      </p:nvGrpSpPr>
      <p:grpSpPr>
        <a:xfrm>
          <a:off x="0" y="0"/>
          <a:ext cx="0" cy="0"/>
          <a:chOff x="0" y="0"/>
          <a:chExt cx="0" cy="0"/>
        </a:xfrm>
      </p:grpSpPr>
      <p:cxnSp>
        <p:nvCxnSpPr>
          <p:cNvPr id="8" name="Straight Connector 7"/>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3" name="Rectangle 12"/>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2"/>
          <p:cNvSpPr>
            <a:spLocks noGrp="1"/>
          </p:cNvSpPr>
          <p:nvPr>
            <p:ph idx="14"/>
          </p:nvPr>
        </p:nvSpPr>
        <p:spPr>
          <a:xfrm>
            <a:off x="4193467" y="1168878"/>
            <a:ext cx="3735237" cy="4773026"/>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20" name="Content Placeholder 2"/>
          <p:cNvSpPr>
            <a:spLocks noGrp="1"/>
          </p:cNvSpPr>
          <p:nvPr>
            <p:ph idx="17"/>
          </p:nvPr>
        </p:nvSpPr>
        <p:spPr>
          <a:xfrm>
            <a:off x="8116308" y="1167740"/>
            <a:ext cx="3735237" cy="4773026"/>
          </a:xfrm>
          <a:prstGeom prst="rect">
            <a:avLst/>
          </a:prstGeom>
        </p:spPr>
        <p:txBody>
          <a:bodyPr/>
          <a:lstStyle>
            <a:lvl1pPr marL="342900" indent="-342900">
              <a:buFont typeface="Arial" panose="020B0604020202020204" pitchFamily="34" charset="0"/>
              <a:buChar char="•"/>
              <a:defRPr lang="en-US" sz="2400" dirty="0" smtClean="0">
                <a:latin typeface="Century Gothic" panose="020B0502020202020204" pitchFamily="34" charset="0"/>
              </a:defRPr>
            </a:lvl1pPr>
            <a:lvl2pPr>
              <a:defRPr lang="en-US" sz="2000" dirty="0" smtClean="0">
                <a:latin typeface="Century Gothic" panose="020B0502020202020204" pitchFamily="34" charset="0"/>
              </a:defRPr>
            </a:lvl2pPr>
            <a:lvl3pPr>
              <a:defRPr lang="en-US" sz="1800" dirty="0" smtClean="0">
                <a:latin typeface="Century Gothic" panose="020B0502020202020204" pitchFamily="34" charset="0"/>
              </a:defRPr>
            </a:lvl3pPr>
            <a:lvl4pPr>
              <a:defRPr lang="en-US" sz="1600" dirty="0" smtClean="0">
                <a:latin typeface="Century Gothic" panose="020B0502020202020204" pitchFamily="34" charset="0"/>
              </a:defRPr>
            </a:lvl4pPr>
            <a:lvl5pPr>
              <a:defRPr lang="en-US" sz="1600" dirty="0">
                <a:latin typeface="Century Gothic" panose="020B0502020202020204" pitchFamily="34" charset="0"/>
              </a:defRPr>
            </a:lvl5pPr>
          </a:lstStyle>
          <a:p>
            <a:pPr lvl="0"/>
            <a:r>
              <a:rPr lang="en-US"/>
              <a:t>Click to edit Master text styles</a:t>
            </a:r>
          </a:p>
        </p:txBody>
      </p:sp>
      <p:cxnSp>
        <p:nvCxnSpPr>
          <p:cNvPr id="22" name="Straight Connector 21"/>
          <p:cNvCxnSpPr/>
          <p:nvPr userDrawn="1"/>
        </p:nvCxnSpPr>
        <p:spPr>
          <a:xfrm>
            <a:off x="409956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p:cNvCxnSpPr/>
          <p:nvPr userDrawn="1"/>
        </p:nvCxnSpPr>
        <p:spPr>
          <a:xfrm>
            <a:off x="802386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3" name="Picture Placeholder 2"/>
          <p:cNvSpPr>
            <a:spLocks noGrp="1"/>
          </p:cNvSpPr>
          <p:nvPr>
            <p:ph type="pic" sz="quarter" idx="19" hasCustomPrompt="1"/>
          </p:nvPr>
        </p:nvSpPr>
        <p:spPr>
          <a:xfrm>
            <a:off x="270370" y="1168433"/>
            <a:ext cx="3735388" cy="4765675"/>
          </a:xfrm>
          <a:prstGeom prst="rect">
            <a:avLst/>
          </a:prstGeom>
        </p:spPr>
        <p:txBody>
          <a:bodyPr/>
          <a:lstStyle>
            <a:lvl1pPr marL="0" indent="0">
              <a:buNone/>
              <a:defRPr sz="2400" baseline="0">
                <a:latin typeface="Century Gothic" panose="020B0502020202020204" pitchFamily="34" charset="0"/>
                <a:cs typeface="Arial" panose="020B0604020202020204" pitchFamily="34" charset="0"/>
              </a:defRPr>
            </a:lvl1pPr>
          </a:lstStyle>
          <a:p>
            <a:r>
              <a:rPr lang="en-US" dirty="0"/>
              <a:t>Insert image here</a:t>
            </a:r>
          </a:p>
        </p:txBody>
      </p:sp>
      <p:sp>
        <p:nvSpPr>
          <p:cNvPr id="21" name="Title 1">
            <a:extLst>
              <a:ext uri="{FF2B5EF4-FFF2-40B4-BE49-F238E27FC236}">
                <a16:creationId xmlns:a16="http://schemas.microsoft.com/office/drawing/2014/main" id="{DA759549-4AD5-4A57-A705-ACFC43CC45EA}"/>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4" name="Date Placeholder 3">
            <a:extLst>
              <a:ext uri="{FF2B5EF4-FFF2-40B4-BE49-F238E27FC236}">
                <a16:creationId xmlns:a16="http://schemas.microsoft.com/office/drawing/2014/main" id="{31C2034F-6775-404D-9722-23160086F016}"/>
              </a:ext>
            </a:extLst>
          </p:cNvPr>
          <p:cNvSpPr>
            <a:spLocks noGrp="1"/>
          </p:cNvSpPr>
          <p:nvPr>
            <p:ph type="dt" sz="half" idx="20"/>
          </p:nvPr>
        </p:nvSpPr>
        <p:spPr/>
        <p:txBody>
          <a:bodyPr/>
          <a:lstStyle/>
          <a:p>
            <a:fld id="{1530C9CC-073B-4D41-9BEE-742F65383FBA}" type="datetime1">
              <a:rPr lang="en-US" smtClean="0"/>
              <a:t>1/27/2025</a:t>
            </a:fld>
            <a:endParaRPr lang="en-US" dirty="0"/>
          </a:p>
        </p:txBody>
      </p:sp>
      <p:sp>
        <p:nvSpPr>
          <p:cNvPr id="5" name="Slide Number Placeholder 4">
            <a:extLst>
              <a:ext uri="{FF2B5EF4-FFF2-40B4-BE49-F238E27FC236}">
                <a16:creationId xmlns:a16="http://schemas.microsoft.com/office/drawing/2014/main" id="{DBADB024-2AC8-49AD-9B6A-CB8E7D8A6812}"/>
              </a:ext>
            </a:extLst>
          </p:cNvPr>
          <p:cNvSpPr>
            <a:spLocks noGrp="1"/>
          </p:cNvSpPr>
          <p:nvPr>
            <p:ph type="sldNum" sz="quarter" idx="21"/>
          </p:nvPr>
        </p:nvSpPr>
        <p:spPr/>
        <p:txBody>
          <a:bodyPr/>
          <a:lstStyle/>
          <a:p>
            <a:fld id="{6CBE36CA-A7C6-4838-9ACB-C8D30B8F2C6D}" type="slidenum">
              <a:rPr lang="en-US" smtClean="0"/>
              <a:pPr/>
              <a:t>‹#›</a:t>
            </a:fld>
            <a:endParaRPr lang="en-US" dirty="0"/>
          </a:p>
        </p:txBody>
      </p:sp>
      <p:pic>
        <p:nvPicPr>
          <p:cNvPr id="2" name="Picture 1">
            <a:extLst>
              <a:ext uri="{FF2B5EF4-FFF2-40B4-BE49-F238E27FC236}">
                <a16:creationId xmlns:a16="http://schemas.microsoft.com/office/drawing/2014/main" id="{32AD3ACB-F046-3BAB-AFD7-3EBE21D690A4}"/>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10087763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5F9E09F9-3C42-4EAB-B94D-76302601D8AC}"/>
              </a:ext>
            </a:extLst>
          </p:cNvPr>
          <p:cNvSpPr>
            <a:spLocks noGrp="1"/>
          </p:cNvSpPr>
          <p:nvPr>
            <p:ph type="pic" sz="quarter" idx="10" hasCustomPrompt="1"/>
          </p:nvPr>
        </p:nvSpPr>
        <p:spPr>
          <a:xfrm>
            <a:off x="6096000" y="0"/>
            <a:ext cx="6096000" cy="6858000"/>
          </a:xfrm>
          <a:prstGeom prst="rect">
            <a:avLst/>
          </a:prstGeom>
          <a:pattFill prst="pct5">
            <a:fgClr>
              <a:schemeClr val="accent1"/>
            </a:fgClr>
            <a:bgClr>
              <a:schemeClr val="bg1"/>
            </a:bgClr>
          </a:pattFill>
        </p:spPr>
        <p:txBody>
          <a:bodyPr anchor="ctr"/>
          <a:lstStyle>
            <a:lvl1pPr marL="0" indent="0" algn="ctr">
              <a:buNone/>
              <a:defRPr/>
            </a:lvl1pPr>
          </a:lstStyle>
          <a:p>
            <a:r>
              <a:rPr lang="en-US" dirty="0"/>
              <a:t>Click icon to insert image</a:t>
            </a:r>
          </a:p>
        </p:txBody>
      </p:sp>
      <p:sp>
        <p:nvSpPr>
          <p:cNvPr id="12" name="Title 1">
            <a:extLst>
              <a:ext uri="{FF2B5EF4-FFF2-40B4-BE49-F238E27FC236}">
                <a16:creationId xmlns:a16="http://schemas.microsoft.com/office/drawing/2014/main" id="{C4417AF7-7163-4F0B-A6B2-0DBA03273963}"/>
              </a:ext>
            </a:extLst>
          </p:cNvPr>
          <p:cNvSpPr>
            <a:spLocks noGrp="1"/>
          </p:cNvSpPr>
          <p:nvPr>
            <p:ph type="title" hasCustomPrompt="1"/>
          </p:nvPr>
        </p:nvSpPr>
        <p:spPr>
          <a:xfrm>
            <a:off x="263939" y="315803"/>
            <a:ext cx="5461324" cy="1996980"/>
          </a:xfrm>
          <a:prstGeom prst="rect">
            <a:avLst/>
          </a:prstGeom>
          <a:ln>
            <a:noFill/>
          </a:ln>
        </p:spPr>
        <p:txBody>
          <a:bodyPr>
            <a:normAutofit/>
          </a:bodyPr>
          <a:lstStyle>
            <a:lvl1pPr>
              <a:defRPr sz="6000" b="1"/>
            </a:lvl1pPr>
          </a:lstStyle>
          <a:p>
            <a:r>
              <a:rPr lang="en-US" dirty="0"/>
              <a:t>[Insert headline]</a:t>
            </a:r>
          </a:p>
        </p:txBody>
      </p:sp>
      <p:sp>
        <p:nvSpPr>
          <p:cNvPr id="14" name="Text Placeholder 23">
            <a:extLst>
              <a:ext uri="{FF2B5EF4-FFF2-40B4-BE49-F238E27FC236}">
                <a16:creationId xmlns:a16="http://schemas.microsoft.com/office/drawing/2014/main" id="{58F3E0BE-5B18-4FB8-8397-19CF1286AE3E}"/>
              </a:ext>
            </a:extLst>
          </p:cNvPr>
          <p:cNvSpPr>
            <a:spLocks noGrp="1"/>
          </p:cNvSpPr>
          <p:nvPr>
            <p:ph type="body" sz="quarter" idx="15" hasCustomPrompt="1"/>
          </p:nvPr>
        </p:nvSpPr>
        <p:spPr>
          <a:xfrm>
            <a:off x="10725912" y="6373368"/>
            <a:ext cx="1207008" cy="292608"/>
          </a:xfrm>
          <a:prstGeom prst="rect">
            <a:avLst/>
          </a:prstGeom>
          <a:blipFill>
            <a:blip r:embed="rId2"/>
            <a:stretch>
              <a:fillRect/>
            </a:stretch>
          </a:blipFill>
        </p:spPr>
        <p:txBody>
          <a:bodyPr>
            <a:normAutofit/>
          </a:bodyPr>
          <a:lstStyle>
            <a:lvl1pPr marL="0" indent="0">
              <a:buNone/>
              <a:defRPr sz="100" b="0"/>
            </a:lvl1pPr>
          </a:lstStyle>
          <a:p>
            <a:pPr lvl="0"/>
            <a:r>
              <a:rPr lang="en-US" dirty="0"/>
              <a:t>.</a:t>
            </a:r>
          </a:p>
        </p:txBody>
      </p:sp>
      <p:pic>
        <p:nvPicPr>
          <p:cNvPr id="15" name="Picture 14">
            <a:extLst>
              <a:ext uri="{FF2B5EF4-FFF2-40B4-BE49-F238E27FC236}">
                <a16:creationId xmlns:a16="http://schemas.microsoft.com/office/drawing/2014/main" id="{76548F51-671A-470B-B43F-5B9D4C23EC20}"/>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43000" y="3279608"/>
            <a:ext cx="640080" cy="640077"/>
          </a:xfrm>
          <a:prstGeom prst="rect">
            <a:avLst/>
          </a:prstGeom>
        </p:spPr>
      </p:pic>
      <p:pic>
        <p:nvPicPr>
          <p:cNvPr id="16" name="Picture 15">
            <a:extLst>
              <a:ext uri="{FF2B5EF4-FFF2-40B4-BE49-F238E27FC236}">
                <a16:creationId xmlns:a16="http://schemas.microsoft.com/office/drawing/2014/main" id="{88BE746E-E4E8-4A20-A382-5D2265D36220}"/>
              </a:ext>
            </a:extLst>
          </p:cNvPr>
          <p:cNvPicPr>
            <a:picLocks/>
          </p:cNvPicPr>
          <p:nvPr userDrawn="1"/>
        </p:nvPicPr>
        <p:blipFill>
          <a:blip r:embed="rId4" cstate="print">
            <a:extLst>
              <a:ext uri="{28A0092B-C50C-407E-A947-70E740481C1C}">
                <a14:useLocalDpi xmlns:a14="http://schemas.microsoft.com/office/drawing/2010/main"/>
              </a:ext>
            </a:extLst>
          </a:blip>
          <a:stretch>
            <a:fillRect/>
          </a:stretch>
        </p:blipFill>
        <p:spPr>
          <a:xfrm>
            <a:off x="139874" y="3861369"/>
            <a:ext cx="640080" cy="640080"/>
          </a:xfrm>
          <a:prstGeom prst="rect">
            <a:avLst/>
          </a:prstGeom>
        </p:spPr>
      </p:pic>
      <p:pic>
        <p:nvPicPr>
          <p:cNvPr id="17" name="Picture 16">
            <a:extLst>
              <a:ext uri="{FF2B5EF4-FFF2-40B4-BE49-F238E27FC236}">
                <a16:creationId xmlns:a16="http://schemas.microsoft.com/office/drawing/2014/main" id="{FCF25787-BF7B-44AD-AF1E-D47853B45391}"/>
              </a:ext>
            </a:extLst>
          </p:cNvPr>
          <p:cNvPicPr>
            <a:picLocks/>
          </p:cNvPicPr>
          <p:nvPr userDrawn="1"/>
        </p:nvPicPr>
        <p:blipFill>
          <a:blip r:embed="rId5" cstate="print">
            <a:extLst>
              <a:ext uri="{28A0092B-C50C-407E-A947-70E740481C1C}">
                <a14:useLocalDpi xmlns:a14="http://schemas.microsoft.com/office/drawing/2010/main"/>
              </a:ext>
            </a:extLst>
          </a:blip>
          <a:stretch>
            <a:fillRect/>
          </a:stretch>
        </p:blipFill>
        <p:spPr>
          <a:xfrm>
            <a:off x="141950" y="4459767"/>
            <a:ext cx="640080" cy="640080"/>
          </a:xfrm>
          <a:prstGeom prst="rect">
            <a:avLst/>
          </a:prstGeom>
        </p:spPr>
      </p:pic>
      <p:sp>
        <p:nvSpPr>
          <p:cNvPr id="18" name="Rectangle 17">
            <a:extLst>
              <a:ext uri="{FF2B5EF4-FFF2-40B4-BE49-F238E27FC236}">
                <a16:creationId xmlns:a16="http://schemas.microsoft.com/office/drawing/2014/main" id="{BA8F0104-2F30-4661-87D5-402DE9C1D8FA}"/>
              </a:ext>
            </a:extLst>
          </p:cNvPr>
          <p:cNvSpPr/>
          <p:nvPr userDrawn="1"/>
        </p:nvSpPr>
        <p:spPr>
          <a:xfrm>
            <a:off x="147056" y="2758581"/>
            <a:ext cx="3278462" cy="338554"/>
          </a:xfrm>
          <a:prstGeom prst="rect">
            <a:avLst/>
          </a:prstGeom>
        </p:spPr>
        <p:txBody>
          <a:bodyPr wrap="none">
            <a:spAutoFit/>
          </a:bodyPr>
          <a:lstStyle/>
          <a:p>
            <a:r>
              <a:rPr lang="en-US" sz="1600" dirty="0">
                <a:solidFill>
                  <a:schemeClr val="tx1"/>
                </a:solidFill>
                <a:latin typeface="Century Gothic" panose="020B0502020202020204" pitchFamily="34" charset="0"/>
              </a:rPr>
              <a:t>VISIT US AT:  </a:t>
            </a:r>
            <a:r>
              <a:rPr lang="en-US" sz="1600" b="1" dirty="0">
                <a:solidFill>
                  <a:srgbClr val="F7932B"/>
                </a:solidFill>
                <a:latin typeface="Century Gothic" panose="020B0502020202020204" pitchFamily="34" charset="0"/>
              </a:rPr>
              <a:t>www.NETL.DOE.gov</a:t>
            </a:r>
          </a:p>
        </p:txBody>
      </p:sp>
      <p:sp>
        <p:nvSpPr>
          <p:cNvPr id="19" name="Rectangle 18">
            <a:extLst>
              <a:ext uri="{FF2B5EF4-FFF2-40B4-BE49-F238E27FC236}">
                <a16:creationId xmlns:a16="http://schemas.microsoft.com/office/drawing/2014/main" id="{F01E7EF0-2693-4EED-B5A9-325A31D30890}"/>
              </a:ext>
            </a:extLst>
          </p:cNvPr>
          <p:cNvSpPr/>
          <p:nvPr userDrawn="1"/>
        </p:nvSpPr>
        <p:spPr>
          <a:xfrm>
            <a:off x="651001" y="4615637"/>
            <a:ext cx="4095993" cy="338554"/>
          </a:xfrm>
          <a:prstGeom prst="rect">
            <a:avLst/>
          </a:prstGeom>
        </p:spPr>
        <p:txBody>
          <a:bodyPr wrap="none">
            <a:spAutoFit/>
          </a:bodyPr>
          <a:lstStyle/>
          <a:p>
            <a:r>
              <a:rPr lang="en-US" sz="1600" b="1" dirty="0">
                <a:solidFill>
                  <a:schemeClr val="tx1"/>
                </a:solidFill>
                <a:latin typeface="Century Gothic" panose="020B0502020202020204" pitchFamily="34" charset="0"/>
              </a:rPr>
              <a:t>@NationalEnergyTechnologyLaboratory</a:t>
            </a:r>
          </a:p>
        </p:txBody>
      </p:sp>
      <p:sp>
        <p:nvSpPr>
          <p:cNvPr id="20" name="Rectangle 19">
            <a:extLst>
              <a:ext uri="{FF2B5EF4-FFF2-40B4-BE49-F238E27FC236}">
                <a16:creationId xmlns:a16="http://schemas.microsoft.com/office/drawing/2014/main" id="{C5C034DC-99D8-4BE2-8889-D74F45150443}"/>
              </a:ext>
            </a:extLst>
          </p:cNvPr>
          <p:cNvSpPr/>
          <p:nvPr userDrawn="1"/>
        </p:nvSpPr>
        <p:spPr>
          <a:xfrm>
            <a:off x="651000" y="3431976"/>
            <a:ext cx="1300356" cy="338554"/>
          </a:xfrm>
          <a:prstGeom prst="rect">
            <a:avLst/>
          </a:prstGeom>
        </p:spPr>
        <p:txBody>
          <a:bodyPr wrap="none">
            <a:spAutoFit/>
          </a:bodyPr>
          <a:lstStyle/>
          <a:p>
            <a:r>
              <a:rPr lang="en-US" sz="1600" b="1" dirty="0">
                <a:solidFill>
                  <a:schemeClr val="tx1"/>
                </a:solidFill>
                <a:latin typeface="Century Gothic" panose="020B0502020202020204" pitchFamily="34" charset="0"/>
              </a:rPr>
              <a:t>@NETL_DOE</a:t>
            </a:r>
          </a:p>
        </p:txBody>
      </p:sp>
      <p:sp>
        <p:nvSpPr>
          <p:cNvPr id="21" name="Rectangle 20">
            <a:extLst>
              <a:ext uri="{FF2B5EF4-FFF2-40B4-BE49-F238E27FC236}">
                <a16:creationId xmlns:a16="http://schemas.microsoft.com/office/drawing/2014/main" id="{F8BC4024-931C-4653-B10B-CE8039C94AAF}"/>
              </a:ext>
            </a:extLst>
          </p:cNvPr>
          <p:cNvSpPr/>
          <p:nvPr userDrawn="1"/>
        </p:nvSpPr>
        <p:spPr>
          <a:xfrm>
            <a:off x="651000" y="4014366"/>
            <a:ext cx="1300356" cy="338554"/>
          </a:xfrm>
          <a:prstGeom prst="rect">
            <a:avLst/>
          </a:prstGeom>
        </p:spPr>
        <p:txBody>
          <a:bodyPr wrap="none">
            <a:spAutoFit/>
          </a:bodyPr>
          <a:lstStyle/>
          <a:p>
            <a:r>
              <a:rPr lang="en-US" sz="1600" b="1" dirty="0">
                <a:solidFill>
                  <a:schemeClr val="tx1"/>
                </a:solidFill>
                <a:latin typeface="Century Gothic" panose="020B0502020202020204" pitchFamily="34" charset="0"/>
              </a:rPr>
              <a:t>@NETL_DOE</a:t>
            </a:r>
          </a:p>
        </p:txBody>
      </p:sp>
      <p:sp>
        <p:nvSpPr>
          <p:cNvPr id="22" name="Text Placeholder 10">
            <a:extLst>
              <a:ext uri="{FF2B5EF4-FFF2-40B4-BE49-F238E27FC236}">
                <a16:creationId xmlns:a16="http://schemas.microsoft.com/office/drawing/2014/main" id="{476F9019-FA1A-4FAA-A83C-18E0DF2FAAEE}"/>
              </a:ext>
            </a:extLst>
          </p:cNvPr>
          <p:cNvSpPr>
            <a:spLocks noGrp="1"/>
          </p:cNvSpPr>
          <p:nvPr>
            <p:ph type="body" sz="quarter" idx="11" hasCustomPrompt="1"/>
          </p:nvPr>
        </p:nvSpPr>
        <p:spPr>
          <a:xfrm>
            <a:off x="252228" y="5738543"/>
            <a:ext cx="4171707" cy="274320"/>
          </a:xfrm>
          <a:prstGeom prst="rect">
            <a:avLst/>
          </a:prstGeom>
        </p:spPr>
        <p:txBody>
          <a:bodyPr lIns="0" tIns="0" bIns="0" anchor="b">
            <a:normAutofit/>
          </a:bodyPr>
          <a:lstStyle>
            <a:lvl1pPr marL="0" indent="0">
              <a:buFont typeface="Segoe UI" panose="020B0502040204020203" pitchFamily="34" charset="0"/>
              <a:buChar char="​"/>
              <a:defRPr sz="1600" b="0">
                <a:solidFill>
                  <a:schemeClr val="tx1"/>
                </a:solidFill>
                <a:latin typeface="Century Gothic" panose="020B0502020202020204" pitchFamily="34" charset="0"/>
              </a:defRPr>
            </a:lvl1pPr>
            <a:lvl2pPr marL="228600" indent="0">
              <a:buNone/>
              <a:defRPr/>
            </a:lvl2pPr>
          </a:lstStyle>
          <a:p>
            <a:pPr lvl="0"/>
            <a:r>
              <a:rPr lang="en-US" dirty="0"/>
              <a:t>Click to add contact name</a:t>
            </a:r>
          </a:p>
        </p:txBody>
      </p:sp>
      <p:sp>
        <p:nvSpPr>
          <p:cNvPr id="23" name="Text Placeholder 10">
            <a:extLst>
              <a:ext uri="{FF2B5EF4-FFF2-40B4-BE49-F238E27FC236}">
                <a16:creationId xmlns:a16="http://schemas.microsoft.com/office/drawing/2014/main" id="{D7446446-DB2C-4247-AA31-2675DEAA47C1}"/>
              </a:ext>
            </a:extLst>
          </p:cNvPr>
          <p:cNvSpPr>
            <a:spLocks noGrp="1"/>
          </p:cNvSpPr>
          <p:nvPr>
            <p:ph type="body" sz="quarter" idx="16" hasCustomPrompt="1"/>
          </p:nvPr>
        </p:nvSpPr>
        <p:spPr>
          <a:xfrm>
            <a:off x="259464" y="6066078"/>
            <a:ext cx="4171707" cy="612535"/>
          </a:xfrm>
          <a:prstGeom prst="rect">
            <a:avLst/>
          </a:prstGeom>
        </p:spPr>
        <p:txBody>
          <a:bodyPr lIns="0" tIns="0" bIns="0" anchor="t">
            <a:normAutofit/>
          </a:bodyPr>
          <a:lstStyle>
            <a:lvl1pPr marL="0" indent="0">
              <a:buFont typeface="Segoe UI" panose="020B0502040204020203" pitchFamily="34" charset="0"/>
              <a:buChar char="​"/>
              <a:defRPr sz="1600" b="0">
                <a:solidFill>
                  <a:schemeClr val="tx1"/>
                </a:solidFill>
                <a:latin typeface="Century Gothic" panose="020B0502020202020204" pitchFamily="34" charset="0"/>
              </a:defRPr>
            </a:lvl1pPr>
            <a:lvl2pPr marL="228600" indent="0">
              <a:buNone/>
              <a:defRPr/>
            </a:lvl2pPr>
          </a:lstStyle>
          <a:p>
            <a:pPr lvl="0"/>
            <a:r>
              <a:rPr lang="en-US" dirty="0"/>
              <a:t>Click to add contact information</a:t>
            </a:r>
          </a:p>
        </p:txBody>
      </p:sp>
      <p:sp>
        <p:nvSpPr>
          <p:cNvPr id="24" name="Rectangle 23">
            <a:extLst>
              <a:ext uri="{FF2B5EF4-FFF2-40B4-BE49-F238E27FC236}">
                <a16:creationId xmlns:a16="http://schemas.microsoft.com/office/drawing/2014/main" id="{C9E4F8AC-9B7D-4AAD-A0A2-AC30C00ABCCF}"/>
              </a:ext>
            </a:extLst>
          </p:cNvPr>
          <p:cNvSpPr/>
          <p:nvPr userDrawn="1"/>
        </p:nvSpPr>
        <p:spPr>
          <a:xfrm>
            <a:off x="147056" y="5429122"/>
            <a:ext cx="1233030" cy="338554"/>
          </a:xfrm>
          <a:prstGeom prst="rect">
            <a:avLst/>
          </a:prstGeom>
        </p:spPr>
        <p:txBody>
          <a:bodyPr wrap="none">
            <a:spAutoFit/>
          </a:bodyPr>
          <a:lstStyle/>
          <a:p>
            <a:r>
              <a:rPr lang="en-US" sz="1600" dirty="0">
                <a:solidFill>
                  <a:schemeClr val="tx1"/>
                </a:solidFill>
                <a:latin typeface="Century Gothic" panose="020B0502020202020204" pitchFamily="34" charset="0"/>
              </a:rPr>
              <a:t>CONTACT:</a:t>
            </a:r>
            <a:endParaRPr lang="en-US" sz="1600" b="1" dirty="0">
              <a:solidFill>
                <a:schemeClr val="tx1"/>
              </a:solidFill>
              <a:latin typeface="Century Gothic" panose="020B0502020202020204" pitchFamily="34" charset="0"/>
            </a:endParaRPr>
          </a:p>
        </p:txBody>
      </p:sp>
      <p:cxnSp>
        <p:nvCxnSpPr>
          <p:cNvPr id="26" name="Straight Connector 25">
            <a:extLst>
              <a:ext uri="{FF2B5EF4-FFF2-40B4-BE49-F238E27FC236}">
                <a16:creationId xmlns:a16="http://schemas.microsoft.com/office/drawing/2014/main" id="{0A8C2E58-4B6C-4F07-A902-A4303E045AB2}"/>
              </a:ext>
            </a:extLst>
          </p:cNvPr>
          <p:cNvCxnSpPr>
            <a:cxnSpLocks/>
          </p:cNvCxnSpPr>
          <p:nvPr userDrawn="1"/>
        </p:nvCxnSpPr>
        <p:spPr>
          <a:xfrm>
            <a:off x="259464" y="2350116"/>
            <a:ext cx="5317552"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8108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Blank">
    <p:spTree>
      <p:nvGrpSpPr>
        <p:cNvPr id="1" name=""/>
        <p:cNvGrpSpPr/>
        <p:nvPr/>
      </p:nvGrpSpPr>
      <p:grpSpPr>
        <a:xfrm>
          <a:off x="0" y="0"/>
          <a:ext cx="0" cy="0"/>
          <a:chOff x="0" y="0"/>
          <a:chExt cx="0" cy="0"/>
        </a:xfrm>
      </p:grpSpPr>
      <p:sp>
        <p:nvSpPr>
          <p:cNvPr id="11" name="Picture Placeholder 3">
            <a:extLst>
              <a:ext uri="{FF2B5EF4-FFF2-40B4-BE49-F238E27FC236}">
                <a16:creationId xmlns:a16="http://schemas.microsoft.com/office/drawing/2014/main" id="{5F9E09F9-3C42-4EAB-B94D-76302601D8AC}"/>
              </a:ext>
            </a:extLst>
          </p:cNvPr>
          <p:cNvSpPr>
            <a:spLocks noGrp="1"/>
          </p:cNvSpPr>
          <p:nvPr>
            <p:ph type="pic" sz="quarter" idx="10" hasCustomPrompt="1"/>
          </p:nvPr>
        </p:nvSpPr>
        <p:spPr>
          <a:xfrm>
            <a:off x="6096000" y="0"/>
            <a:ext cx="6096000" cy="6858000"/>
          </a:xfrm>
          <a:prstGeom prst="rect">
            <a:avLst/>
          </a:prstGeom>
          <a:pattFill prst="pct5">
            <a:fgClr>
              <a:schemeClr val="accent1"/>
            </a:fgClr>
            <a:bgClr>
              <a:schemeClr val="bg1"/>
            </a:bgClr>
          </a:pattFill>
        </p:spPr>
        <p:txBody>
          <a:bodyPr anchor="ctr"/>
          <a:lstStyle>
            <a:lvl1pPr marL="0" indent="0" algn="ctr">
              <a:buNone/>
              <a:defRPr/>
            </a:lvl1pPr>
          </a:lstStyle>
          <a:p>
            <a:r>
              <a:rPr lang="en-US" dirty="0"/>
              <a:t>Click icon to insert image</a:t>
            </a:r>
          </a:p>
        </p:txBody>
      </p:sp>
      <p:sp>
        <p:nvSpPr>
          <p:cNvPr id="12" name="Title 1">
            <a:extLst>
              <a:ext uri="{FF2B5EF4-FFF2-40B4-BE49-F238E27FC236}">
                <a16:creationId xmlns:a16="http://schemas.microsoft.com/office/drawing/2014/main" id="{C4417AF7-7163-4F0B-A6B2-0DBA03273963}"/>
              </a:ext>
            </a:extLst>
          </p:cNvPr>
          <p:cNvSpPr>
            <a:spLocks noGrp="1"/>
          </p:cNvSpPr>
          <p:nvPr>
            <p:ph type="title" hasCustomPrompt="1"/>
          </p:nvPr>
        </p:nvSpPr>
        <p:spPr>
          <a:xfrm>
            <a:off x="263939" y="315803"/>
            <a:ext cx="5461324" cy="1996980"/>
          </a:xfrm>
          <a:prstGeom prst="rect">
            <a:avLst/>
          </a:prstGeom>
          <a:ln>
            <a:noFill/>
          </a:ln>
        </p:spPr>
        <p:txBody>
          <a:bodyPr>
            <a:normAutofit/>
          </a:bodyPr>
          <a:lstStyle>
            <a:lvl1pPr>
              <a:defRPr sz="6000" b="1"/>
            </a:lvl1pPr>
          </a:lstStyle>
          <a:p>
            <a:r>
              <a:rPr lang="en-US" dirty="0"/>
              <a:t>[Insert headline]</a:t>
            </a:r>
          </a:p>
        </p:txBody>
      </p:sp>
      <p:sp>
        <p:nvSpPr>
          <p:cNvPr id="14" name="Text Placeholder 23">
            <a:extLst>
              <a:ext uri="{FF2B5EF4-FFF2-40B4-BE49-F238E27FC236}">
                <a16:creationId xmlns:a16="http://schemas.microsoft.com/office/drawing/2014/main" id="{58F3E0BE-5B18-4FB8-8397-19CF1286AE3E}"/>
              </a:ext>
            </a:extLst>
          </p:cNvPr>
          <p:cNvSpPr>
            <a:spLocks noGrp="1"/>
          </p:cNvSpPr>
          <p:nvPr>
            <p:ph type="body" sz="quarter" idx="15" hasCustomPrompt="1"/>
          </p:nvPr>
        </p:nvSpPr>
        <p:spPr>
          <a:xfrm>
            <a:off x="10725912" y="6373368"/>
            <a:ext cx="1207008" cy="292608"/>
          </a:xfrm>
          <a:prstGeom prst="rect">
            <a:avLst/>
          </a:prstGeom>
          <a:blipFill>
            <a:blip r:embed="rId2"/>
            <a:stretch>
              <a:fillRect/>
            </a:stretch>
          </a:blipFill>
        </p:spPr>
        <p:txBody>
          <a:bodyPr>
            <a:normAutofit/>
          </a:bodyPr>
          <a:lstStyle>
            <a:lvl1pPr marL="0" indent="0">
              <a:buNone/>
              <a:defRPr sz="100" b="0"/>
            </a:lvl1pPr>
          </a:lstStyle>
          <a:p>
            <a:pPr lvl="0"/>
            <a:r>
              <a:rPr lang="en-US" dirty="0"/>
              <a:t>.</a:t>
            </a:r>
          </a:p>
        </p:txBody>
      </p:sp>
      <p:sp>
        <p:nvSpPr>
          <p:cNvPr id="18" name="Rectangle 17">
            <a:extLst>
              <a:ext uri="{FF2B5EF4-FFF2-40B4-BE49-F238E27FC236}">
                <a16:creationId xmlns:a16="http://schemas.microsoft.com/office/drawing/2014/main" id="{BA8F0104-2F30-4661-87D5-402DE9C1D8FA}"/>
              </a:ext>
            </a:extLst>
          </p:cNvPr>
          <p:cNvSpPr/>
          <p:nvPr userDrawn="1"/>
        </p:nvSpPr>
        <p:spPr>
          <a:xfrm>
            <a:off x="147056" y="2758581"/>
            <a:ext cx="3278462" cy="338554"/>
          </a:xfrm>
          <a:prstGeom prst="rect">
            <a:avLst/>
          </a:prstGeom>
        </p:spPr>
        <p:txBody>
          <a:bodyPr wrap="none">
            <a:spAutoFit/>
          </a:bodyPr>
          <a:lstStyle/>
          <a:p>
            <a:r>
              <a:rPr lang="en-US" sz="1600" dirty="0">
                <a:solidFill>
                  <a:schemeClr val="tx1"/>
                </a:solidFill>
                <a:latin typeface="Century Gothic" panose="020B0502020202020204" pitchFamily="34" charset="0"/>
              </a:rPr>
              <a:t>VISIT US AT:  </a:t>
            </a:r>
            <a:r>
              <a:rPr lang="en-US" sz="1600" b="1" dirty="0">
                <a:solidFill>
                  <a:srgbClr val="F7932B"/>
                </a:solidFill>
                <a:latin typeface="Century Gothic" panose="020B0502020202020204" pitchFamily="34" charset="0"/>
              </a:rPr>
              <a:t>www.NETL.DOE.gov</a:t>
            </a:r>
          </a:p>
        </p:txBody>
      </p:sp>
      <p:cxnSp>
        <p:nvCxnSpPr>
          <p:cNvPr id="26" name="Straight Connector 25">
            <a:extLst>
              <a:ext uri="{FF2B5EF4-FFF2-40B4-BE49-F238E27FC236}">
                <a16:creationId xmlns:a16="http://schemas.microsoft.com/office/drawing/2014/main" id="{0A8C2E58-4B6C-4F07-A902-A4303E045AB2}"/>
              </a:ext>
            </a:extLst>
          </p:cNvPr>
          <p:cNvCxnSpPr>
            <a:cxnSpLocks/>
          </p:cNvCxnSpPr>
          <p:nvPr userDrawn="1"/>
        </p:nvCxnSpPr>
        <p:spPr>
          <a:xfrm>
            <a:off x="259464" y="2350116"/>
            <a:ext cx="5317552"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3862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2050" name="Picture 2" descr="http://africabriefing.org/wp-content/uploads/2015/06/powerline.jpg"/>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237" t="32856" r="36" b="18203"/>
          <a:stretch/>
        </p:blipFill>
        <p:spPr bwMode="auto">
          <a:xfrm>
            <a:off x="0" y="1353457"/>
            <a:ext cx="12192000" cy="4151086"/>
          </a:xfrm>
          <a:prstGeom prst="rect">
            <a:avLst/>
          </a:prstGeom>
          <a:noFill/>
          <a:effectLst>
            <a:innerShdw blurRad="1270000" dist="50800" dir="5400000">
              <a:prstClr val="black">
                <a:alpha val="98000"/>
              </a:prstClr>
            </a:innerShdw>
          </a:effectLst>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975FB165-DB10-4185-A8DB-D05EF526C1B1}"/>
              </a:ext>
            </a:extLst>
          </p:cNvPr>
          <p:cNvSpPr>
            <a:spLocks noGrp="1"/>
          </p:cNvSpPr>
          <p:nvPr>
            <p:ph sz="quarter" idx="10" hasCustomPrompt="1"/>
          </p:nvPr>
        </p:nvSpPr>
        <p:spPr>
          <a:xfrm>
            <a:off x="0" y="2787650"/>
            <a:ext cx="12192000" cy="1300163"/>
          </a:xfrm>
        </p:spPr>
        <p:txBody>
          <a:bodyPr anchor="ctr">
            <a:normAutofit/>
          </a:bodyPr>
          <a:lstStyle>
            <a:lvl1pPr marL="0" indent="0" algn="ctr">
              <a:buNone/>
              <a:defRPr sz="36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Section Divider Title</a:t>
            </a:r>
          </a:p>
        </p:txBody>
      </p:sp>
    </p:spTree>
    <p:extLst>
      <p:ext uri="{BB962C8B-B14F-4D97-AF65-F5344CB8AC3E}">
        <p14:creationId xmlns:p14="http://schemas.microsoft.com/office/powerpoint/2010/main" val="102635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7" name="Straight Connector 6"/>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270627" y="1168878"/>
            <a:ext cx="11580921" cy="4827976"/>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0"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2" name="Rectangle 11"/>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
        <p:nvSpPr>
          <p:cNvPr id="2" name="Title 1">
            <a:extLst>
              <a:ext uri="{FF2B5EF4-FFF2-40B4-BE49-F238E27FC236}">
                <a16:creationId xmlns:a16="http://schemas.microsoft.com/office/drawing/2014/main" id="{8C977DC4-18C7-4A68-8918-D979F70F69D3}"/>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9" name="Slide Number Placeholder 8">
            <a:extLst>
              <a:ext uri="{FF2B5EF4-FFF2-40B4-BE49-F238E27FC236}">
                <a16:creationId xmlns:a16="http://schemas.microsoft.com/office/drawing/2014/main" id="{C3DD2D5C-73ED-4C16-9EE0-B380D143C951}"/>
              </a:ext>
            </a:extLst>
          </p:cNvPr>
          <p:cNvSpPr>
            <a:spLocks noGrp="1"/>
          </p:cNvSpPr>
          <p:nvPr>
            <p:ph type="sldNum" sz="quarter" idx="15"/>
          </p:nvPr>
        </p:nvSpPr>
        <p:spPr/>
        <p:txBody>
          <a:bodyPr/>
          <a:lstStyle/>
          <a:p>
            <a:fld id="{6CBE36CA-A7C6-4838-9ACB-C8D30B8F2C6D}" type="slidenum">
              <a:rPr lang="en-US" smtClean="0"/>
              <a:pPr/>
              <a:t>‹#›</a:t>
            </a:fld>
            <a:endParaRPr lang="en-US" dirty="0"/>
          </a:p>
        </p:txBody>
      </p:sp>
    </p:spTree>
    <p:extLst>
      <p:ext uri="{BB962C8B-B14F-4D97-AF65-F5344CB8AC3E}">
        <p14:creationId xmlns:p14="http://schemas.microsoft.com/office/powerpoint/2010/main" val="3251487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Two Line Header">
    <p:spTree>
      <p:nvGrpSpPr>
        <p:cNvPr id="1" name=""/>
        <p:cNvGrpSpPr/>
        <p:nvPr/>
      </p:nvGrpSpPr>
      <p:grpSpPr>
        <a:xfrm>
          <a:off x="0" y="0"/>
          <a:ext cx="0" cy="0"/>
          <a:chOff x="0" y="0"/>
          <a:chExt cx="0" cy="0"/>
        </a:xfrm>
      </p:grpSpPr>
      <p:cxnSp>
        <p:nvCxnSpPr>
          <p:cNvPr id="7" name="Straight Connector 6"/>
          <p:cNvCxnSpPr/>
          <p:nvPr userDrawn="1"/>
        </p:nvCxnSpPr>
        <p:spPr>
          <a:xfrm>
            <a:off x="0" y="1186755"/>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270627" y="1634981"/>
            <a:ext cx="11580921" cy="436187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0" name="Subtitle 2"/>
          <p:cNvSpPr>
            <a:spLocks noGrp="1"/>
          </p:cNvSpPr>
          <p:nvPr>
            <p:ph type="subTitle" idx="13" hasCustomPrompt="1"/>
          </p:nvPr>
        </p:nvSpPr>
        <p:spPr>
          <a:xfrm>
            <a:off x="270627" y="1223825"/>
            <a:ext cx="11580921" cy="411156"/>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2" name="Rectangle 11"/>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977DC4-18C7-4A68-8918-D979F70F69D3}"/>
              </a:ext>
            </a:extLst>
          </p:cNvPr>
          <p:cNvSpPr>
            <a:spLocks noGrp="1"/>
          </p:cNvSpPr>
          <p:nvPr>
            <p:ph type="title" hasCustomPrompt="1"/>
          </p:nvPr>
        </p:nvSpPr>
        <p:spPr>
          <a:xfrm>
            <a:off x="270626" y="115293"/>
            <a:ext cx="9587749" cy="1052207"/>
          </a:xfrm>
          <a:prstGeom prst="rect">
            <a:avLst/>
          </a:prstGeom>
        </p:spPr>
        <p:txBody>
          <a:bodyPr/>
          <a:lstStyle>
            <a:lvl1pPr>
              <a:defRPr sz="3300"/>
            </a:lvl1pPr>
          </a:lstStyle>
          <a:p>
            <a:r>
              <a:rPr lang="en-US" dirty="0"/>
              <a:t>Master Page Title with two lines </a:t>
            </a:r>
            <a:br>
              <a:rPr lang="en-US" dirty="0"/>
            </a:br>
            <a:endParaRPr lang="en-US" dirty="0"/>
          </a:p>
        </p:txBody>
      </p:sp>
      <p:sp>
        <p:nvSpPr>
          <p:cNvPr id="6" name="Date Placeholder 5">
            <a:extLst>
              <a:ext uri="{FF2B5EF4-FFF2-40B4-BE49-F238E27FC236}">
                <a16:creationId xmlns:a16="http://schemas.microsoft.com/office/drawing/2014/main" id="{FD390063-3279-473E-9C81-A81F139E21B8}"/>
              </a:ext>
            </a:extLst>
          </p:cNvPr>
          <p:cNvSpPr>
            <a:spLocks noGrp="1"/>
          </p:cNvSpPr>
          <p:nvPr>
            <p:ph type="dt" sz="half" idx="14"/>
          </p:nvPr>
        </p:nvSpPr>
        <p:spPr/>
        <p:txBody>
          <a:bodyPr/>
          <a:lstStyle/>
          <a:p>
            <a:fld id="{8D17A343-A79E-463A-977A-59F23D319189}" type="datetime1">
              <a:rPr lang="en-US" smtClean="0"/>
              <a:t>1/27/2025</a:t>
            </a:fld>
            <a:endParaRPr lang="en-US" dirty="0"/>
          </a:p>
        </p:txBody>
      </p:sp>
      <p:sp>
        <p:nvSpPr>
          <p:cNvPr id="9" name="Slide Number Placeholder 8">
            <a:extLst>
              <a:ext uri="{FF2B5EF4-FFF2-40B4-BE49-F238E27FC236}">
                <a16:creationId xmlns:a16="http://schemas.microsoft.com/office/drawing/2014/main" id="{C3DD2D5C-73ED-4C16-9EE0-B380D143C951}"/>
              </a:ext>
            </a:extLst>
          </p:cNvPr>
          <p:cNvSpPr>
            <a:spLocks noGrp="1"/>
          </p:cNvSpPr>
          <p:nvPr>
            <p:ph type="sldNum" sz="quarter" idx="15"/>
          </p:nvPr>
        </p:nvSpPr>
        <p:spPr/>
        <p:txBody>
          <a:bodyPr/>
          <a:lstStyle/>
          <a:p>
            <a:fld id="{6CBE36CA-A7C6-4838-9ACB-C8D30B8F2C6D}" type="slidenum">
              <a:rPr lang="en-US" smtClean="0"/>
              <a:pPr/>
              <a:t>‹#›</a:t>
            </a:fld>
            <a:endParaRPr lang="en-US" dirty="0"/>
          </a:p>
        </p:txBody>
      </p:sp>
      <p:pic>
        <p:nvPicPr>
          <p:cNvPr id="3" name="Picture 2">
            <a:extLst>
              <a:ext uri="{FF2B5EF4-FFF2-40B4-BE49-F238E27FC236}">
                <a16:creationId xmlns:a16="http://schemas.microsoft.com/office/drawing/2014/main" id="{C5489E3D-3789-4424-6808-CEE52D85D8C2}"/>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25115876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Three Line Header">
    <p:spTree>
      <p:nvGrpSpPr>
        <p:cNvPr id="1" name=""/>
        <p:cNvGrpSpPr/>
        <p:nvPr/>
      </p:nvGrpSpPr>
      <p:grpSpPr>
        <a:xfrm>
          <a:off x="0" y="0"/>
          <a:ext cx="0" cy="0"/>
          <a:chOff x="0" y="0"/>
          <a:chExt cx="0" cy="0"/>
        </a:xfrm>
      </p:grpSpPr>
      <p:cxnSp>
        <p:nvCxnSpPr>
          <p:cNvPr id="7" name="Straight Connector 6"/>
          <p:cNvCxnSpPr/>
          <p:nvPr userDrawn="1"/>
        </p:nvCxnSpPr>
        <p:spPr>
          <a:xfrm>
            <a:off x="0" y="1352872"/>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a:spLocks noGrp="1"/>
          </p:cNvSpPr>
          <p:nvPr>
            <p:ph idx="1"/>
          </p:nvPr>
        </p:nvSpPr>
        <p:spPr>
          <a:xfrm>
            <a:off x="270627" y="1755257"/>
            <a:ext cx="11580921" cy="4241596"/>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0" name="Subtitle 2"/>
          <p:cNvSpPr>
            <a:spLocks noGrp="1"/>
          </p:cNvSpPr>
          <p:nvPr>
            <p:ph type="subTitle" idx="13" hasCustomPrompt="1"/>
          </p:nvPr>
        </p:nvSpPr>
        <p:spPr>
          <a:xfrm>
            <a:off x="270626" y="1381747"/>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2" name="Rectangle 11"/>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977DC4-18C7-4A68-8918-D979F70F69D3}"/>
              </a:ext>
            </a:extLst>
          </p:cNvPr>
          <p:cNvSpPr>
            <a:spLocks noGrp="1"/>
          </p:cNvSpPr>
          <p:nvPr>
            <p:ph type="title" hasCustomPrompt="1"/>
          </p:nvPr>
        </p:nvSpPr>
        <p:spPr>
          <a:xfrm>
            <a:off x="270626" y="82243"/>
            <a:ext cx="9587749" cy="1244014"/>
          </a:xfrm>
          <a:prstGeom prst="rect">
            <a:avLst/>
          </a:prstGeom>
        </p:spPr>
        <p:txBody>
          <a:bodyPr/>
          <a:lstStyle>
            <a:lvl1pPr>
              <a:defRPr sz="3300"/>
            </a:lvl1pPr>
          </a:lstStyle>
          <a:p>
            <a:r>
              <a:rPr lang="en-US" dirty="0"/>
              <a:t>Master Page Title with three lines</a:t>
            </a:r>
            <a:br>
              <a:rPr lang="en-US" dirty="0"/>
            </a:br>
            <a:br>
              <a:rPr lang="en-US" dirty="0"/>
            </a:br>
            <a:endParaRPr lang="en-US" dirty="0"/>
          </a:p>
        </p:txBody>
      </p:sp>
      <p:sp>
        <p:nvSpPr>
          <p:cNvPr id="6" name="Date Placeholder 5">
            <a:extLst>
              <a:ext uri="{FF2B5EF4-FFF2-40B4-BE49-F238E27FC236}">
                <a16:creationId xmlns:a16="http://schemas.microsoft.com/office/drawing/2014/main" id="{FD390063-3279-473E-9C81-A81F139E21B8}"/>
              </a:ext>
            </a:extLst>
          </p:cNvPr>
          <p:cNvSpPr>
            <a:spLocks noGrp="1"/>
          </p:cNvSpPr>
          <p:nvPr>
            <p:ph type="dt" sz="half" idx="14"/>
          </p:nvPr>
        </p:nvSpPr>
        <p:spPr/>
        <p:txBody>
          <a:bodyPr/>
          <a:lstStyle/>
          <a:p>
            <a:fld id="{8D17A343-A79E-463A-977A-59F23D319189}" type="datetime1">
              <a:rPr lang="en-US" smtClean="0"/>
              <a:t>1/27/2025</a:t>
            </a:fld>
            <a:endParaRPr lang="en-US" dirty="0"/>
          </a:p>
        </p:txBody>
      </p:sp>
      <p:sp>
        <p:nvSpPr>
          <p:cNvPr id="9" name="Slide Number Placeholder 8">
            <a:extLst>
              <a:ext uri="{FF2B5EF4-FFF2-40B4-BE49-F238E27FC236}">
                <a16:creationId xmlns:a16="http://schemas.microsoft.com/office/drawing/2014/main" id="{C3DD2D5C-73ED-4C16-9EE0-B380D143C951}"/>
              </a:ext>
            </a:extLst>
          </p:cNvPr>
          <p:cNvSpPr>
            <a:spLocks noGrp="1"/>
          </p:cNvSpPr>
          <p:nvPr>
            <p:ph type="sldNum" sz="quarter" idx="15"/>
          </p:nvPr>
        </p:nvSpPr>
        <p:spPr/>
        <p:txBody>
          <a:bodyPr/>
          <a:lstStyle/>
          <a:p>
            <a:fld id="{6CBE36CA-A7C6-4838-9ACB-C8D30B8F2C6D}" type="slidenum">
              <a:rPr lang="en-US" smtClean="0"/>
              <a:pPr/>
              <a:t>‹#›</a:t>
            </a:fld>
            <a:endParaRPr lang="en-US" dirty="0"/>
          </a:p>
        </p:txBody>
      </p:sp>
      <p:pic>
        <p:nvPicPr>
          <p:cNvPr id="3" name="Picture 2">
            <a:extLst>
              <a:ext uri="{FF2B5EF4-FFF2-40B4-BE49-F238E27FC236}">
                <a16:creationId xmlns:a16="http://schemas.microsoft.com/office/drawing/2014/main" id="{9A65FF4B-BE07-C9C7-DAE6-61F0A906B3B6}"/>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9872481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8" name="Straight Connector 7"/>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9" name="Content Placeholder 2"/>
          <p:cNvSpPr>
            <a:spLocks noGrp="1"/>
          </p:cNvSpPr>
          <p:nvPr>
            <p:ph idx="1"/>
          </p:nvPr>
        </p:nvSpPr>
        <p:spPr>
          <a:xfrm>
            <a:off x="270626" y="1168878"/>
            <a:ext cx="5724731"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1"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3" name="Rectangle 12"/>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2"/>
          <p:cNvSpPr>
            <a:spLocks noGrp="1"/>
          </p:cNvSpPr>
          <p:nvPr>
            <p:ph idx="14"/>
          </p:nvPr>
        </p:nvSpPr>
        <p:spPr>
          <a:xfrm>
            <a:off x="6126816" y="1168878"/>
            <a:ext cx="5724731"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cxnSp>
        <p:nvCxnSpPr>
          <p:cNvPr id="20" name="Straight Connector 19"/>
          <p:cNvCxnSpPr/>
          <p:nvPr userDrawn="1"/>
        </p:nvCxnSpPr>
        <p:spPr>
          <a:xfrm>
            <a:off x="606552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21" name="Title 1">
            <a:extLst>
              <a:ext uri="{FF2B5EF4-FFF2-40B4-BE49-F238E27FC236}">
                <a16:creationId xmlns:a16="http://schemas.microsoft.com/office/drawing/2014/main" id="{1BED5FE6-695A-4985-860B-33490E288298}"/>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3" name="Date Placeholder 2">
            <a:extLst>
              <a:ext uri="{FF2B5EF4-FFF2-40B4-BE49-F238E27FC236}">
                <a16:creationId xmlns:a16="http://schemas.microsoft.com/office/drawing/2014/main" id="{064767C7-7916-46E6-B1B4-EA02119E3A60}"/>
              </a:ext>
            </a:extLst>
          </p:cNvPr>
          <p:cNvSpPr>
            <a:spLocks noGrp="1"/>
          </p:cNvSpPr>
          <p:nvPr>
            <p:ph type="dt" sz="half" idx="15"/>
          </p:nvPr>
        </p:nvSpPr>
        <p:spPr/>
        <p:txBody>
          <a:bodyPr/>
          <a:lstStyle/>
          <a:p>
            <a:fld id="{2B39DF72-61CB-47ED-BC56-C20154AE9E19}" type="datetime1">
              <a:rPr lang="en-US" smtClean="0"/>
              <a:t>1/27/2025</a:t>
            </a:fld>
            <a:endParaRPr lang="en-US" dirty="0"/>
          </a:p>
        </p:txBody>
      </p:sp>
      <p:sp>
        <p:nvSpPr>
          <p:cNvPr id="4" name="Slide Number Placeholder 3">
            <a:extLst>
              <a:ext uri="{FF2B5EF4-FFF2-40B4-BE49-F238E27FC236}">
                <a16:creationId xmlns:a16="http://schemas.microsoft.com/office/drawing/2014/main" id="{09E80636-5903-4645-B4CC-380E0F0753E5}"/>
              </a:ext>
            </a:extLst>
          </p:cNvPr>
          <p:cNvSpPr>
            <a:spLocks noGrp="1"/>
          </p:cNvSpPr>
          <p:nvPr>
            <p:ph type="sldNum" sz="quarter" idx="16"/>
          </p:nvPr>
        </p:nvSpPr>
        <p:spPr/>
        <p:txBody>
          <a:bodyPr/>
          <a:lstStyle/>
          <a:p>
            <a:fld id="{6CBE36CA-A7C6-4838-9ACB-C8D30B8F2C6D}" type="slidenum">
              <a:rPr lang="en-US" smtClean="0"/>
              <a:pPr/>
              <a:t>‹#›</a:t>
            </a:fld>
            <a:endParaRPr lang="en-US" dirty="0"/>
          </a:p>
        </p:txBody>
      </p:sp>
      <p:pic>
        <p:nvPicPr>
          <p:cNvPr id="2" name="Picture 1">
            <a:extLst>
              <a:ext uri="{FF2B5EF4-FFF2-40B4-BE49-F238E27FC236}">
                <a16:creationId xmlns:a16="http://schemas.microsoft.com/office/drawing/2014/main" id="{7E63D034-53EE-ACEE-AAF6-0F03819EC13E}"/>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3582899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cxnSp>
        <p:nvCxnSpPr>
          <p:cNvPr id="8" name="Straight Connector 7"/>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3" name="Rectangle 12"/>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Content Placeholder 2"/>
          <p:cNvSpPr>
            <a:spLocks noGrp="1"/>
          </p:cNvSpPr>
          <p:nvPr>
            <p:ph idx="14"/>
          </p:nvPr>
        </p:nvSpPr>
        <p:spPr>
          <a:xfrm>
            <a:off x="4193467" y="1168878"/>
            <a:ext cx="3735237" cy="4773026"/>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19" name="Content Placeholder 2"/>
          <p:cNvSpPr>
            <a:spLocks noGrp="1"/>
          </p:cNvSpPr>
          <p:nvPr>
            <p:ph idx="16"/>
          </p:nvPr>
        </p:nvSpPr>
        <p:spPr>
          <a:xfrm>
            <a:off x="270626" y="1168878"/>
            <a:ext cx="3735237" cy="4773026"/>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20" name="Content Placeholder 2"/>
          <p:cNvSpPr>
            <a:spLocks noGrp="1"/>
          </p:cNvSpPr>
          <p:nvPr>
            <p:ph idx="17"/>
          </p:nvPr>
        </p:nvSpPr>
        <p:spPr>
          <a:xfrm>
            <a:off x="8116308" y="1167740"/>
            <a:ext cx="3735237" cy="4773026"/>
          </a:xfrm>
          <a:prstGeom prst="rect">
            <a:avLst/>
          </a:prstGeom>
        </p:spPr>
        <p:txBody>
          <a:bodyPr/>
          <a:lstStyle>
            <a:lvl1pPr marL="457200" indent="-457200">
              <a:buFont typeface="Arial" panose="020B0604020202020204" pitchFamily="34" charset="0"/>
              <a:buChar char="•"/>
              <a:defRPr lang="en-US" dirty="0" smtClean="0">
                <a:latin typeface="Century Gothic" panose="020B0502020202020204" pitchFamily="34" charset="0"/>
              </a:defRPr>
            </a:lvl1pPr>
            <a:lvl2pPr>
              <a:defRPr lang="en-US" dirty="0" smtClean="0">
                <a:latin typeface="Century Gothic" panose="020B0502020202020204" pitchFamily="34" charset="0"/>
              </a:defRPr>
            </a:lvl2pPr>
            <a:lvl3pPr>
              <a:defRPr lang="en-US" dirty="0" smtClean="0">
                <a:latin typeface="Century Gothic" panose="020B0502020202020204" pitchFamily="34" charset="0"/>
              </a:defRPr>
            </a:lvl3pPr>
            <a:lvl4pPr>
              <a:defRPr lang="en-US" dirty="0" smtClean="0">
                <a:latin typeface="Century Gothic" panose="020B0502020202020204" pitchFamily="34" charset="0"/>
              </a:defRPr>
            </a:lvl4pPr>
            <a:lvl5pPr>
              <a:defRPr lang="en-US" dirty="0">
                <a:latin typeface="Century Gothic" panose="020B0502020202020204" pitchFamily="34" charset="0"/>
              </a:defRPr>
            </a:lvl5pPr>
          </a:lstStyle>
          <a:p>
            <a:pPr lvl="0"/>
            <a:r>
              <a:rPr lang="en-US"/>
              <a:t>Click to edit Master text styles</a:t>
            </a:r>
          </a:p>
        </p:txBody>
      </p:sp>
      <p:cxnSp>
        <p:nvCxnSpPr>
          <p:cNvPr id="22" name="Straight Connector 21"/>
          <p:cNvCxnSpPr/>
          <p:nvPr userDrawn="1"/>
        </p:nvCxnSpPr>
        <p:spPr>
          <a:xfrm>
            <a:off x="409956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23" name="Straight Connector 22"/>
          <p:cNvCxnSpPr/>
          <p:nvPr userDrawn="1"/>
        </p:nvCxnSpPr>
        <p:spPr>
          <a:xfrm>
            <a:off x="802386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24" name="Title 1">
            <a:extLst>
              <a:ext uri="{FF2B5EF4-FFF2-40B4-BE49-F238E27FC236}">
                <a16:creationId xmlns:a16="http://schemas.microsoft.com/office/drawing/2014/main" id="{1DD3E295-16E2-4037-AA10-3CF534FE9A5D}"/>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2" name="Date Placeholder 1">
            <a:extLst>
              <a:ext uri="{FF2B5EF4-FFF2-40B4-BE49-F238E27FC236}">
                <a16:creationId xmlns:a16="http://schemas.microsoft.com/office/drawing/2014/main" id="{0DB6584B-D296-4912-85BA-9EE0C53775AC}"/>
              </a:ext>
            </a:extLst>
          </p:cNvPr>
          <p:cNvSpPr>
            <a:spLocks noGrp="1"/>
          </p:cNvSpPr>
          <p:nvPr>
            <p:ph type="dt" sz="half" idx="18"/>
          </p:nvPr>
        </p:nvSpPr>
        <p:spPr/>
        <p:txBody>
          <a:bodyPr/>
          <a:lstStyle/>
          <a:p>
            <a:fld id="{4A481E97-D05E-4E98-9740-95FD5FB93D9C}" type="datetime1">
              <a:rPr lang="en-US" smtClean="0"/>
              <a:t>1/27/2025</a:t>
            </a:fld>
            <a:endParaRPr lang="en-US" dirty="0"/>
          </a:p>
        </p:txBody>
      </p:sp>
      <p:sp>
        <p:nvSpPr>
          <p:cNvPr id="3" name="Slide Number Placeholder 2">
            <a:extLst>
              <a:ext uri="{FF2B5EF4-FFF2-40B4-BE49-F238E27FC236}">
                <a16:creationId xmlns:a16="http://schemas.microsoft.com/office/drawing/2014/main" id="{61EA7FEF-A0D6-4700-B189-1BE34F49F15E}"/>
              </a:ext>
            </a:extLst>
          </p:cNvPr>
          <p:cNvSpPr>
            <a:spLocks noGrp="1"/>
          </p:cNvSpPr>
          <p:nvPr>
            <p:ph type="sldNum" sz="quarter" idx="19"/>
          </p:nvPr>
        </p:nvSpPr>
        <p:spPr/>
        <p:txBody>
          <a:bodyPr/>
          <a:lstStyle/>
          <a:p>
            <a:fld id="{6CBE36CA-A7C6-4838-9ACB-C8D30B8F2C6D}" type="slidenum">
              <a:rPr lang="en-US" smtClean="0"/>
              <a:pPr/>
              <a:t>‹#›</a:t>
            </a:fld>
            <a:endParaRPr lang="en-US" dirty="0"/>
          </a:p>
        </p:txBody>
      </p:sp>
      <p:pic>
        <p:nvPicPr>
          <p:cNvPr id="4" name="Picture 3">
            <a:extLst>
              <a:ext uri="{FF2B5EF4-FFF2-40B4-BE49-F238E27FC236}">
                <a16:creationId xmlns:a16="http://schemas.microsoft.com/office/drawing/2014/main" id="{F65E5E1B-C602-2549-7963-FF7C83ADB1D0}"/>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36319400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cxnSp>
        <p:nvCxnSpPr>
          <p:cNvPr id="8" name="Straight Connector 7"/>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11"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3" name="Rectangle 12"/>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Content Placeholder 2"/>
          <p:cNvSpPr>
            <a:spLocks noGrp="1"/>
          </p:cNvSpPr>
          <p:nvPr>
            <p:ph idx="1"/>
          </p:nvPr>
        </p:nvSpPr>
        <p:spPr>
          <a:xfrm>
            <a:off x="270627" y="1168878"/>
            <a:ext cx="2762133"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24" name="Content Placeholder 2"/>
          <p:cNvSpPr>
            <a:spLocks noGrp="1"/>
          </p:cNvSpPr>
          <p:nvPr>
            <p:ph idx="14"/>
          </p:nvPr>
        </p:nvSpPr>
        <p:spPr>
          <a:xfrm>
            <a:off x="9089414" y="1168878"/>
            <a:ext cx="2762133"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25" name="Content Placeholder 2"/>
          <p:cNvSpPr>
            <a:spLocks noGrp="1"/>
          </p:cNvSpPr>
          <p:nvPr>
            <p:ph idx="15"/>
          </p:nvPr>
        </p:nvSpPr>
        <p:spPr>
          <a:xfrm>
            <a:off x="3205591" y="1168877"/>
            <a:ext cx="2762133"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sp>
        <p:nvSpPr>
          <p:cNvPr id="26" name="Content Placeholder 2"/>
          <p:cNvSpPr>
            <a:spLocks noGrp="1"/>
          </p:cNvSpPr>
          <p:nvPr>
            <p:ph idx="16"/>
          </p:nvPr>
        </p:nvSpPr>
        <p:spPr>
          <a:xfrm>
            <a:off x="6154450" y="1168877"/>
            <a:ext cx="2762133" cy="4782693"/>
          </a:xfrm>
          <a:prstGeom prst="rect">
            <a:avLst/>
          </a:prstGeom>
        </p:spPr>
        <p:txBody>
          <a:bodyPr/>
          <a:lstStyle>
            <a:lvl1pPr marL="342900" indent="-342900">
              <a:buFont typeface="Arial" panose="020B0604020202020204" pitchFamily="34" charset="0"/>
              <a:buChar char="•"/>
              <a:defRPr sz="2400" b="0">
                <a:latin typeface="Century Gothic" panose="020B0502020202020204" pitchFamily="34" charset="0"/>
                <a:cs typeface="Arial" panose="020B0604020202020204" pitchFamily="34" charset="0"/>
              </a:defRPr>
            </a:lvl1pPr>
            <a:lvl2pPr>
              <a:defRPr sz="2000">
                <a:latin typeface="Century Gothic" panose="020B0502020202020204" pitchFamily="34" charset="0"/>
                <a:cs typeface="Arial" panose="020B0604020202020204" pitchFamily="34" charset="0"/>
              </a:defRPr>
            </a:lvl2pPr>
            <a:lvl3pPr>
              <a:defRPr sz="1800">
                <a:latin typeface="Century Gothic" panose="020B0502020202020204" pitchFamily="34" charset="0"/>
                <a:cs typeface="Arial" panose="020B0604020202020204" pitchFamily="34" charset="0"/>
              </a:defRPr>
            </a:lvl3pPr>
            <a:lvl4pPr>
              <a:defRPr sz="1600">
                <a:latin typeface="Century Gothic" panose="020B0502020202020204" pitchFamily="34" charset="0"/>
                <a:cs typeface="Arial" panose="020B0604020202020204" pitchFamily="34" charset="0"/>
              </a:defRPr>
            </a:lvl4pPr>
            <a:lvl5pPr>
              <a:defRPr sz="1600">
                <a:latin typeface="Century Gothic" panose="020B0502020202020204" pitchFamily="34" charset="0"/>
                <a:cs typeface="Arial" panose="020B0604020202020204" pitchFamily="34" charset="0"/>
              </a:defRPr>
            </a:lvl5pPr>
          </a:lstStyle>
          <a:p>
            <a:pPr lvl="0"/>
            <a:r>
              <a:rPr lang="en-US"/>
              <a:t>Click to edit Master text styles</a:t>
            </a:r>
          </a:p>
        </p:txBody>
      </p:sp>
      <p:cxnSp>
        <p:nvCxnSpPr>
          <p:cNvPr id="3" name="Straight Connector 2"/>
          <p:cNvCxnSpPr/>
          <p:nvPr userDrawn="1"/>
        </p:nvCxnSpPr>
        <p:spPr>
          <a:xfrm>
            <a:off x="311658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27" name="Straight Connector 26"/>
          <p:cNvCxnSpPr/>
          <p:nvPr userDrawn="1"/>
        </p:nvCxnSpPr>
        <p:spPr>
          <a:xfrm>
            <a:off x="6063091"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28" name="Straight Connector 27"/>
          <p:cNvCxnSpPr/>
          <p:nvPr userDrawn="1"/>
        </p:nvCxnSpPr>
        <p:spPr>
          <a:xfrm>
            <a:off x="9006840" y="1168877"/>
            <a:ext cx="0" cy="4782693"/>
          </a:xfrm>
          <a:prstGeom prst="line">
            <a:avLst/>
          </a:prstGeom>
          <a:ln>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20" name="Title 1">
            <a:extLst>
              <a:ext uri="{FF2B5EF4-FFF2-40B4-BE49-F238E27FC236}">
                <a16:creationId xmlns:a16="http://schemas.microsoft.com/office/drawing/2014/main" id="{21D82C1E-4C77-414B-B92E-999D395E3FB7}"/>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2" name="Date Placeholder 1">
            <a:extLst>
              <a:ext uri="{FF2B5EF4-FFF2-40B4-BE49-F238E27FC236}">
                <a16:creationId xmlns:a16="http://schemas.microsoft.com/office/drawing/2014/main" id="{3600A900-0372-4144-BACE-0E84B67F7E42}"/>
              </a:ext>
            </a:extLst>
          </p:cNvPr>
          <p:cNvSpPr>
            <a:spLocks noGrp="1"/>
          </p:cNvSpPr>
          <p:nvPr>
            <p:ph type="dt" sz="half" idx="17"/>
          </p:nvPr>
        </p:nvSpPr>
        <p:spPr/>
        <p:txBody>
          <a:bodyPr/>
          <a:lstStyle/>
          <a:p>
            <a:fld id="{7609CC54-EB1F-47EE-A2C8-C47C96DED9CB}" type="datetime1">
              <a:rPr lang="en-US" smtClean="0"/>
              <a:t>1/27/2025</a:t>
            </a:fld>
            <a:endParaRPr lang="en-US" dirty="0"/>
          </a:p>
        </p:txBody>
      </p:sp>
      <p:sp>
        <p:nvSpPr>
          <p:cNvPr id="4" name="Slide Number Placeholder 3">
            <a:extLst>
              <a:ext uri="{FF2B5EF4-FFF2-40B4-BE49-F238E27FC236}">
                <a16:creationId xmlns:a16="http://schemas.microsoft.com/office/drawing/2014/main" id="{51CD198C-B28F-41D9-9430-F472C9C20F2F}"/>
              </a:ext>
            </a:extLst>
          </p:cNvPr>
          <p:cNvSpPr>
            <a:spLocks noGrp="1"/>
          </p:cNvSpPr>
          <p:nvPr>
            <p:ph type="sldNum" sz="quarter" idx="18"/>
          </p:nvPr>
        </p:nvSpPr>
        <p:spPr/>
        <p:txBody>
          <a:bodyPr/>
          <a:lstStyle/>
          <a:p>
            <a:fld id="{6CBE36CA-A7C6-4838-9ACB-C8D30B8F2C6D}" type="slidenum">
              <a:rPr lang="en-US" smtClean="0"/>
              <a:pPr/>
              <a:t>‹#›</a:t>
            </a:fld>
            <a:endParaRPr lang="en-US" dirty="0"/>
          </a:p>
        </p:txBody>
      </p:sp>
      <p:pic>
        <p:nvPicPr>
          <p:cNvPr id="5" name="Picture 4">
            <a:extLst>
              <a:ext uri="{FF2B5EF4-FFF2-40B4-BE49-F238E27FC236}">
                <a16:creationId xmlns:a16="http://schemas.microsoft.com/office/drawing/2014/main" id="{1C5B974E-D38B-8486-0A3F-6A512BC58A27}"/>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1870407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5" name="Straight Connector 4"/>
          <p:cNvCxnSpPr/>
          <p:nvPr userDrawn="1"/>
        </p:nvCxnSpPr>
        <p:spPr>
          <a:xfrm>
            <a:off x="0" y="753618"/>
            <a:ext cx="9858375" cy="0"/>
          </a:xfrm>
          <a:prstGeom prst="line">
            <a:avLst/>
          </a:prstGeom>
          <a:ln w="22225">
            <a:solidFill>
              <a:srgbClr val="98C93D"/>
            </a:solidFill>
          </a:ln>
        </p:spPr>
        <p:style>
          <a:lnRef idx="1">
            <a:schemeClr val="accent1"/>
          </a:lnRef>
          <a:fillRef idx="0">
            <a:schemeClr val="accent1"/>
          </a:fillRef>
          <a:effectRef idx="0">
            <a:schemeClr val="accent1"/>
          </a:effectRef>
          <a:fontRef idx="minor">
            <a:schemeClr val="tx1"/>
          </a:fontRef>
        </p:style>
      </p:cxnSp>
      <p:sp>
        <p:nvSpPr>
          <p:cNvPr id="8" name="Subtitle 2"/>
          <p:cNvSpPr>
            <a:spLocks noGrp="1"/>
          </p:cNvSpPr>
          <p:nvPr>
            <p:ph type="subTitle" idx="13" hasCustomPrompt="1"/>
          </p:nvPr>
        </p:nvSpPr>
        <p:spPr>
          <a:xfrm>
            <a:off x="270628" y="778081"/>
            <a:ext cx="11580921" cy="373510"/>
          </a:xfrm>
          <a:prstGeom prst="rect">
            <a:avLst/>
          </a:prstGeom>
        </p:spPr>
        <p:txBody>
          <a:bodyPr>
            <a:noAutofit/>
          </a:bodyPr>
          <a:lstStyle>
            <a:lvl1pPr marL="0" indent="0" algn="l">
              <a:buNone/>
              <a:defRPr sz="2000" b="1">
                <a:solidFill>
                  <a:srgbClr val="F7932B"/>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Master Page Subtitle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34113" y="260267"/>
            <a:ext cx="1917435" cy="762875"/>
          </a:xfrm>
          <a:prstGeom prst="rect">
            <a:avLst/>
          </a:prstGeom>
        </p:spPr>
      </p:pic>
      <p:sp>
        <p:nvSpPr>
          <p:cNvPr id="10" name="Rectangle 9"/>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87DD57E2-0574-433F-BC43-601C1EAE085D}"/>
              </a:ext>
            </a:extLst>
          </p:cNvPr>
          <p:cNvSpPr>
            <a:spLocks noGrp="1"/>
          </p:cNvSpPr>
          <p:nvPr>
            <p:ph type="title" hasCustomPrompt="1"/>
          </p:nvPr>
        </p:nvSpPr>
        <p:spPr>
          <a:xfrm>
            <a:off x="270626" y="134544"/>
            <a:ext cx="9587749" cy="602548"/>
          </a:xfrm>
          <a:prstGeom prst="rect">
            <a:avLst/>
          </a:prstGeom>
        </p:spPr>
        <p:txBody>
          <a:bodyPr/>
          <a:lstStyle>
            <a:lvl1pPr>
              <a:defRPr sz="3300"/>
            </a:lvl1pPr>
          </a:lstStyle>
          <a:p>
            <a:r>
              <a:rPr lang="en-US" dirty="0"/>
              <a:t>Master Page Title</a:t>
            </a:r>
          </a:p>
        </p:txBody>
      </p:sp>
      <p:sp>
        <p:nvSpPr>
          <p:cNvPr id="2" name="Date Placeholder 1">
            <a:extLst>
              <a:ext uri="{FF2B5EF4-FFF2-40B4-BE49-F238E27FC236}">
                <a16:creationId xmlns:a16="http://schemas.microsoft.com/office/drawing/2014/main" id="{B77830CF-9F3D-44B1-8AFC-000E352163D2}"/>
              </a:ext>
            </a:extLst>
          </p:cNvPr>
          <p:cNvSpPr>
            <a:spLocks noGrp="1"/>
          </p:cNvSpPr>
          <p:nvPr>
            <p:ph type="dt" sz="half" idx="14"/>
          </p:nvPr>
        </p:nvSpPr>
        <p:spPr/>
        <p:txBody>
          <a:bodyPr/>
          <a:lstStyle/>
          <a:p>
            <a:fld id="{D9F4B730-B1B5-4027-AAB2-01210603ABD8}" type="datetime1">
              <a:rPr lang="en-US" smtClean="0"/>
              <a:t>1/27/2025</a:t>
            </a:fld>
            <a:endParaRPr lang="en-US" dirty="0"/>
          </a:p>
        </p:txBody>
      </p:sp>
      <p:sp>
        <p:nvSpPr>
          <p:cNvPr id="3" name="Slide Number Placeholder 2">
            <a:extLst>
              <a:ext uri="{FF2B5EF4-FFF2-40B4-BE49-F238E27FC236}">
                <a16:creationId xmlns:a16="http://schemas.microsoft.com/office/drawing/2014/main" id="{2A92C0DA-F991-4453-B8B7-C8241C3895E2}"/>
              </a:ext>
            </a:extLst>
          </p:cNvPr>
          <p:cNvSpPr>
            <a:spLocks noGrp="1"/>
          </p:cNvSpPr>
          <p:nvPr>
            <p:ph type="sldNum" sz="quarter" idx="15"/>
          </p:nvPr>
        </p:nvSpPr>
        <p:spPr/>
        <p:txBody>
          <a:bodyPr/>
          <a:lstStyle/>
          <a:p>
            <a:fld id="{6CBE36CA-A7C6-4838-9ACB-C8D30B8F2C6D}" type="slidenum">
              <a:rPr lang="en-US" smtClean="0"/>
              <a:pPr/>
              <a:t>‹#›</a:t>
            </a:fld>
            <a:endParaRPr lang="en-US" dirty="0"/>
          </a:p>
        </p:txBody>
      </p:sp>
      <p:pic>
        <p:nvPicPr>
          <p:cNvPr id="4" name="Picture 3">
            <a:extLst>
              <a:ext uri="{FF2B5EF4-FFF2-40B4-BE49-F238E27FC236}">
                <a16:creationId xmlns:a16="http://schemas.microsoft.com/office/drawing/2014/main" id="{D0278CB5-26C4-75A9-7DE3-EA9C59BB46DB}"/>
              </a:ext>
            </a:extLst>
          </p:cNvPr>
          <p:cNvPicPr>
            <a:picLocks noChangeAspect="1"/>
          </p:cNvPicPr>
          <p:nvPr userDrawn="1"/>
        </p:nvPicPr>
        <p:blipFill>
          <a:blip r:embed="rId3">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1769989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Rectangle 9"/>
          <p:cNvSpPr/>
          <p:nvPr userDrawn="1"/>
        </p:nvSpPr>
        <p:spPr>
          <a:xfrm>
            <a:off x="0" y="6258757"/>
            <a:ext cx="12192000" cy="517000"/>
          </a:xfrm>
          <a:prstGeom prst="rect">
            <a:avLst/>
          </a:prstGeom>
          <a:gradFill flip="none" rotWithShape="1">
            <a:gsLst>
              <a:gs pos="44000">
                <a:srgbClr val="98C93D"/>
              </a:gs>
              <a:gs pos="100000">
                <a:srgbClr val="64872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rot="5400000" flipH="1">
            <a:off x="6073142" y="748018"/>
            <a:ext cx="45719" cy="12192000"/>
          </a:xfrm>
          <a:prstGeom prst="rect">
            <a:avLst/>
          </a:prstGeom>
          <a:gradFill flip="none" rotWithShape="1">
            <a:gsLst>
              <a:gs pos="100000">
                <a:srgbClr val="648725"/>
              </a:gs>
              <a:gs pos="37000">
                <a:srgbClr val="98C93D"/>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a:extLst>
              <a:ext uri="{FF2B5EF4-FFF2-40B4-BE49-F238E27FC236}">
                <a16:creationId xmlns:a16="http://schemas.microsoft.com/office/drawing/2014/main" id="{73898F69-5377-4FD2-8E19-829B3A678EE5}"/>
              </a:ext>
            </a:extLst>
          </p:cNvPr>
          <p:cNvSpPr>
            <a:spLocks noGrp="1"/>
          </p:cNvSpPr>
          <p:nvPr>
            <p:ph type="dt" sz="half" idx="10"/>
          </p:nvPr>
        </p:nvSpPr>
        <p:spPr/>
        <p:txBody>
          <a:bodyPr/>
          <a:lstStyle/>
          <a:p>
            <a:fld id="{8DDC55F1-D96B-4180-BD0A-C4FC8C6D50D3}" type="datetime1">
              <a:rPr lang="en-US" smtClean="0"/>
              <a:t>1/27/2025</a:t>
            </a:fld>
            <a:endParaRPr lang="en-US" dirty="0"/>
          </a:p>
        </p:txBody>
      </p:sp>
      <p:sp>
        <p:nvSpPr>
          <p:cNvPr id="3" name="Slide Number Placeholder 2">
            <a:extLst>
              <a:ext uri="{FF2B5EF4-FFF2-40B4-BE49-F238E27FC236}">
                <a16:creationId xmlns:a16="http://schemas.microsoft.com/office/drawing/2014/main" id="{1EECC842-4AC6-4635-9324-68220813E60B}"/>
              </a:ext>
            </a:extLst>
          </p:cNvPr>
          <p:cNvSpPr>
            <a:spLocks noGrp="1"/>
          </p:cNvSpPr>
          <p:nvPr>
            <p:ph type="sldNum" sz="quarter" idx="11"/>
          </p:nvPr>
        </p:nvSpPr>
        <p:spPr/>
        <p:txBody>
          <a:bodyPr/>
          <a:lstStyle/>
          <a:p>
            <a:fld id="{6CBE36CA-A7C6-4838-9ACB-C8D30B8F2C6D}" type="slidenum">
              <a:rPr lang="en-US" smtClean="0"/>
              <a:pPr/>
              <a:t>‹#›</a:t>
            </a:fld>
            <a:endParaRPr lang="en-US" dirty="0"/>
          </a:p>
        </p:txBody>
      </p:sp>
      <p:pic>
        <p:nvPicPr>
          <p:cNvPr id="4" name="Picture 3">
            <a:extLst>
              <a:ext uri="{FF2B5EF4-FFF2-40B4-BE49-F238E27FC236}">
                <a16:creationId xmlns:a16="http://schemas.microsoft.com/office/drawing/2014/main" id="{1A3ED34A-8772-8C7B-6DB7-CC7A44E87E44}"/>
              </a:ext>
            </a:extLst>
          </p:cNvPr>
          <p:cNvPicPr>
            <a:picLocks noChangeAspect="1"/>
          </p:cNvPicPr>
          <p:nvPr userDrawn="1"/>
        </p:nvPicPr>
        <p:blipFill>
          <a:blip r:embed="rId2">
            <a:extLst>
              <a:ext uri="{28A0092B-C50C-407E-A947-70E740481C1C}">
                <a14:useLocalDpi xmlns:a14="http://schemas.microsoft.com/office/drawing/2010/main" val="0"/>
              </a:ext>
            </a:extLst>
          </a:blip>
          <a:srcRect t="8255" b="8255"/>
          <a:stretch/>
        </p:blipFill>
        <p:spPr>
          <a:xfrm>
            <a:off x="270627" y="6304906"/>
            <a:ext cx="1703316" cy="425765"/>
          </a:xfrm>
          <a:prstGeom prst="rect">
            <a:avLst/>
          </a:prstGeom>
          <a:effectLst>
            <a:outerShdw blurRad="63500" sx="102000" sy="102000" algn="ctr" rotWithShape="0">
              <a:prstClr val="black">
                <a:alpha val="28000"/>
              </a:prstClr>
            </a:outerShdw>
          </a:effectLst>
        </p:spPr>
      </p:pic>
    </p:spTree>
    <p:extLst>
      <p:ext uri="{BB962C8B-B14F-4D97-AF65-F5344CB8AC3E}">
        <p14:creationId xmlns:p14="http://schemas.microsoft.com/office/powerpoint/2010/main" val="2062174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empower - DO NOT DELETE!!!" hidden="1">
            <a:extLst>
              <a:ext uri="{FF2B5EF4-FFF2-40B4-BE49-F238E27FC236}">
                <a16:creationId xmlns:a16="http://schemas.microsoft.com/office/drawing/2014/main" id="{BE686F26-3C5E-4C80-B73E-D735C38A1B48}"/>
              </a:ext>
            </a:extLst>
          </p:cNvPr>
          <p:cNvSpPr/>
          <p:nvPr userDrawn="1">
            <p:custDataLst>
              <p:tags r:id="rId16"/>
            </p:custDataLst>
          </p:nvPr>
        </p:nvSpPr>
        <p:spPr>
          <a:xfrm>
            <a:off x="0" y="0"/>
            <a:ext cx="0" cy="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4" name="Date Placeholder 3">
            <a:extLst>
              <a:ext uri="{FF2B5EF4-FFF2-40B4-BE49-F238E27FC236}">
                <a16:creationId xmlns:a16="http://schemas.microsoft.com/office/drawing/2014/main" id="{CB0E2D95-B2C0-4BD9-BE45-84A0D1E24A86}"/>
              </a:ext>
            </a:extLst>
          </p:cNvPr>
          <p:cNvSpPr>
            <a:spLocks noGrp="1"/>
          </p:cNvSpPr>
          <p:nvPr>
            <p:ph type="dt" sz="half" idx="2"/>
          </p:nvPr>
        </p:nvSpPr>
        <p:spPr>
          <a:xfrm>
            <a:off x="9622053" y="6356350"/>
            <a:ext cx="1947512" cy="365125"/>
          </a:xfrm>
          <a:prstGeom prst="rect">
            <a:avLst/>
          </a:prstGeom>
        </p:spPr>
        <p:txBody>
          <a:bodyPr vert="horz" lIns="91440" tIns="45720" rIns="91440" bIns="45720" rtlCol="0" anchor="ctr"/>
          <a:lstStyle>
            <a:lvl1pPr algn="l">
              <a:defRPr sz="1200" b="1">
                <a:solidFill>
                  <a:schemeClr val="bg1"/>
                </a:solidFill>
              </a:defRPr>
            </a:lvl1pPr>
          </a:lstStyle>
          <a:p>
            <a:fld id="{8E786E92-6100-433E-AFC0-831EBFA7EFBE}" type="datetime1">
              <a:rPr lang="en-US" smtClean="0"/>
              <a:t>1/27/2025</a:t>
            </a:fld>
            <a:endParaRPr lang="en-US" dirty="0"/>
          </a:p>
        </p:txBody>
      </p:sp>
      <p:sp>
        <p:nvSpPr>
          <p:cNvPr id="2" name="Slide Number Placeholder 1">
            <a:extLst>
              <a:ext uri="{FF2B5EF4-FFF2-40B4-BE49-F238E27FC236}">
                <a16:creationId xmlns:a16="http://schemas.microsoft.com/office/drawing/2014/main" id="{373FCDC0-6E73-4FC3-A6C2-A35745C43766}"/>
              </a:ext>
            </a:extLst>
          </p:cNvPr>
          <p:cNvSpPr>
            <a:spLocks noGrp="1"/>
          </p:cNvSpPr>
          <p:nvPr>
            <p:ph type="sldNum" sz="quarter" idx="4"/>
          </p:nvPr>
        </p:nvSpPr>
        <p:spPr>
          <a:xfrm>
            <a:off x="11569565" y="6356350"/>
            <a:ext cx="390625" cy="365125"/>
          </a:xfrm>
          <a:prstGeom prst="rect">
            <a:avLst/>
          </a:prstGeom>
        </p:spPr>
        <p:txBody>
          <a:bodyPr vert="horz" lIns="91440" tIns="45720" rIns="91440" bIns="45720" rtlCol="0" anchor="ctr"/>
          <a:lstStyle>
            <a:lvl1pPr algn="r">
              <a:defRPr sz="1200" b="1">
                <a:solidFill>
                  <a:schemeClr val="bg1"/>
                </a:solidFill>
              </a:defRPr>
            </a:lvl1pPr>
          </a:lstStyle>
          <a:p>
            <a:fld id="{6CBE36CA-A7C6-4838-9ACB-C8D30B8F2C6D}" type="slidenum">
              <a:rPr lang="en-US" smtClean="0"/>
              <a:pPr/>
              <a:t>‹#›</a:t>
            </a:fld>
            <a:endParaRPr lang="en-US" dirty="0"/>
          </a:p>
        </p:txBody>
      </p:sp>
      <p:sp>
        <p:nvSpPr>
          <p:cNvPr id="3" name="Title Placeholder 2">
            <a:extLst>
              <a:ext uri="{FF2B5EF4-FFF2-40B4-BE49-F238E27FC236}">
                <a16:creationId xmlns:a16="http://schemas.microsoft.com/office/drawing/2014/main" id="{1CA0F03F-E00A-4C2A-9A59-33C0EC75FD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F1CFD660-D469-4135-8BF2-27A82240D9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398146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p:txStyles>
    <p:titleStyle>
      <a:lvl1pPr algn="l" defTabSz="914400" rtl="0" eaLnBrk="1" latinLnBrk="0" hangingPunct="1">
        <a:lnSpc>
          <a:spcPct val="90000"/>
        </a:lnSpc>
        <a:spcBef>
          <a:spcPct val="0"/>
        </a:spcBef>
        <a:buNone/>
        <a:defRPr sz="3300" kern="1200">
          <a:solidFill>
            <a:schemeClr val="tx1"/>
          </a:solidFill>
          <a:latin typeface="Century Gothic" panose="020B0502020202020204" pitchFamily="34" charset="0"/>
          <a:ea typeface="+mj-ea"/>
          <a:cs typeface="+mj-cs"/>
        </a:defRPr>
      </a:lvl1pPr>
    </p:titleStyle>
    <p:bodyStyle>
      <a:lvl1pPr marL="0" indent="0" algn="l" defTabSz="914400" rtl="0" eaLnBrk="1" latinLnBrk="0" hangingPunct="1">
        <a:lnSpc>
          <a:spcPct val="90000"/>
        </a:lnSpc>
        <a:spcBef>
          <a:spcPts val="1000"/>
        </a:spcBef>
        <a:buFontTx/>
        <a:buNone/>
        <a:defRPr sz="2800" kern="1200">
          <a:solidFill>
            <a:schemeClr val="tx1"/>
          </a:solidFill>
          <a:latin typeface="Century Gothic" panose="020B0502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chart" Target="../charts/char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Kirk.labarbara@netl.doe.gov" TargetMode="External"/><Relationship Id="rId2" Type="http://schemas.openxmlformats.org/officeDocument/2006/relationships/hyperlink" Target="mailto:John.brewer@netl.doe.gov" TargetMode="External"/><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g"/><Relationship Id="rId7" Type="http://schemas.openxmlformats.org/officeDocument/2006/relationships/image" Target="../media/image16.jpg"/><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http://africabriefing.org/wp-content/uploads/2015/06/powerline.jpg">
            <a:extLst>
              <a:ext uri="{FF2B5EF4-FFF2-40B4-BE49-F238E27FC236}">
                <a16:creationId xmlns:a16="http://schemas.microsoft.com/office/drawing/2014/main" id="{C36E992C-4A39-9DFF-3A4B-11C5A4AE480F}"/>
              </a:ext>
            </a:extLst>
          </p:cNvPr>
          <p:cNvPicPr>
            <a:picLocks noGrp="1" noChangeAspect="1" noChangeArrowheads="1"/>
          </p:cNvPicPr>
          <p:nvPr>
            <p:ph type="pic" sz="quarter" idx="10"/>
          </p:nvPr>
        </p:nvPicPr>
        <p:blipFill rotWithShape="1">
          <a:blip r:embed="rId2" cstate="print">
            <a:extLst>
              <a:ext uri="{28A0092B-C50C-407E-A947-70E740481C1C}">
                <a14:useLocalDpi xmlns:a14="http://schemas.microsoft.com/office/drawing/2010/main" val="0"/>
              </a:ext>
            </a:extLst>
          </a:blip>
          <a:srcRect t="24731" b="24731"/>
          <a:stretch/>
        </p:blipFill>
        <p:spPr bwMode="auto">
          <a:xfrm>
            <a:off x="0" y="2236788"/>
            <a:ext cx="12192000" cy="4621212"/>
          </a:xfrm>
          <a:prstGeom prst="rect">
            <a:avLst/>
          </a:prstGeom>
          <a:noFill/>
          <a:effectLst>
            <a:innerShdw blurRad="1270000" dist="50800" dir="5400000">
              <a:prstClr val="black">
                <a:alpha val="98000"/>
              </a:prstClr>
            </a:innerShdw>
          </a:effectLst>
          <a:extLst>
            <a:ext uri="{909E8E84-426E-40DD-AFC4-6F175D3DCCD1}">
              <a14:hiddenFill xmlns:a14="http://schemas.microsoft.com/office/drawing/2010/main">
                <a:solidFill>
                  <a:srgbClr val="FFFFFF"/>
                </a:solidFill>
              </a14:hiddenFill>
            </a:ext>
          </a:extLst>
        </p:spPr>
      </p:pic>
      <p:sp>
        <p:nvSpPr>
          <p:cNvPr id="6" name="Title 5">
            <a:extLst>
              <a:ext uri="{FF2B5EF4-FFF2-40B4-BE49-F238E27FC236}">
                <a16:creationId xmlns:a16="http://schemas.microsoft.com/office/drawing/2014/main" id="{93FF9270-E920-4385-AB60-AAB3C9014B9E}"/>
              </a:ext>
            </a:extLst>
          </p:cNvPr>
          <p:cNvSpPr>
            <a:spLocks noGrp="1"/>
          </p:cNvSpPr>
          <p:nvPr>
            <p:ph type="ctrTitle"/>
          </p:nvPr>
        </p:nvSpPr>
        <p:spPr>
          <a:xfrm>
            <a:off x="270628" y="367622"/>
            <a:ext cx="9033029" cy="919232"/>
          </a:xfrm>
        </p:spPr>
        <p:txBody>
          <a:bodyPr>
            <a:noAutofit/>
          </a:bodyPr>
          <a:lstStyle/>
          <a:p>
            <a:r>
              <a:rPr lang="en-US" sz="4000" dirty="0"/>
              <a:t>Integrated Evaluation of Power Sector Decarbonization</a:t>
            </a:r>
          </a:p>
        </p:txBody>
      </p:sp>
      <p:sp>
        <p:nvSpPr>
          <p:cNvPr id="7" name="Subtitle 6">
            <a:extLst>
              <a:ext uri="{FF2B5EF4-FFF2-40B4-BE49-F238E27FC236}">
                <a16:creationId xmlns:a16="http://schemas.microsoft.com/office/drawing/2014/main" id="{351EBD21-E433-4190-BB3B-4DB3FEA42943}"/>
              </a:ext>
            </a:extLst>
          </p:cNvPr>
          <p:cNvSpPr>
            <a:spLocks noGrp="1"/>
          </p:cNvSpPr>
          <p:nvPr>
            <p:ph type="subTitle" idx="1"/>
          </p:nvPr>
        </p:nvSpPr>
        <p:spPr>
          <a:xfrm>
            <a:off x="270628" y="1290494"/>
            <a:ext cx="10092572" cy="373510"/>
          </a:xfrm>
        </p:spPr>
        <p:txBody>
          <a:bodyPr/>
          <a:lstStyle/>
          <a:p>
            <a:r>
              <a:rPr lang="en-US" sz="3200" dirty="0"/>
              <a:t>Capacity Expansion + Dispatch Analysis for SERC</a:t>
            </a:r>
          </a:p>
          <a:p>
            <a:endParaRPr lang="en-US" dirty="0"/>
          </a:p>
        </p:txBody>
      </p:sp>
      <p:sp>
        <p:nvSpPr>
          <p:cNvPr id="10" name="Text Placeholder 9">
            <a:extLst>
              <a:ext uri="{FF2B5EF4-FFF2-40B4-BE49-F238E27FC236}">
                <a16:creationId xmlns:a16="http://schemas.microsoft.com/office/drawing/2014/main" id="{2B10BC50-F62D-4375-A7BE-778AC7EDAB92}"/>
              </a:ext>
            </a:extLst>
          </p:cNvPr>
          <p:cNvSpPr>
            <a:spLocks noGrp="1"/>
          </p:cNvSpPr>
          <p:nvPr>
            <p:ph type="body" sz="quarter" idx="12"/>
          </p:nvPr>
        </p:nvSpPr>
        <p:spPr>
          <a:xfrm>
            <a:off x="8661115" y="1658858"/>
            <a:ext cx="3414998" cy="284242"/>
          </a:xfrm>
        </p:spPr>
        <p:txBody>
          <a:bodyPr/>
          <a:lstStyle/>
          <a:p>
            <a:r>
              <a:rPr lang="en-US" dirty="0"/>
              <a:t>Smriti Sharma</a:t>
            </a:r>
          </a:p>
        </p:txBody>
      </p:sp>
      <p:sp>
        <p:nvSpPr>
          <p:cNvPr id="12" name="Text Placeholder 11">
            <a:extLst>
              <a:ext uri="{FF2B5EF4-FFF2-40B4-BE49-F238E27FC236}">
                <a16:creationId xmlns:a16="http://schemas.microsoft.com/office/drawing/2014/main" id="{F075935A-15BA-4FFB-A750-0A4077FF17DD}"/>
              </a:ext>
            </a:extLst>
          </p:cNvPr>
          <p:cNvSpPr>
            <a:spLocks noGrp="1"/>
          </p:cNvSpPr>
          <p:nvPr>
            <p:ph type="body" sz="quarter" idx="14"/>
          </p:nvPr>
        </p:nvSpPr>
        <p:spPr>
          <a:xfrm>
            <a:off x="8661115" y="1943100"/>
            <a:ext cx="3414998" cy="275745"/>
          </a:xfrm>
        </p:spPr>
        <p:txBody>
          <a:bodyPr>
            <a:normAutofit lnSpcReduction="10000"/>
          </a:bodyPr>
          <a:lstStyle/>
          <a:p>
            <a:r>
              <a:rPr lang="en-US" dirty="0"/>
              <a:t>NETL support contractor</a:t>
            </a:r>
          </a:p>
        </p:txBody>
      </p:sp>
      <p:sp>
        <p:nvSpPr>
          <p:cNvPr id="11" name="Text Placeholder 10">
            <a:extLst>
              <a:ext uri="{FF2B5EF4-FFF2-40B4-BE49-F238E27FC236}">
                <a16:creationId xmlns:a16="http://schemas.microsoft.com/office/drawing/2014/main" id="{B3D881BA-9B12-478C-8994-7BF074D862B5}"/>
              </a:ext>
            </a:extLst>
          </p:cNvPr>
          <p:cNvSpPr>
            <a:spLocks noGrp="1"/>
          </p:cNvSpPr>
          <p:nvPr>
            <p:ph type="body" sz="quarter" idx="13"/>
          </p:nvPr>
        </p:nvSpPr>
        <p:spPr>
          <a:xfrm>
            <a:off x="270628" y="6333248"/>
            <a:ext cx="4653480" cy="314260"/>
          </a:xfrm>
        </p:spPr>
        <p:txBody>
          <a:bodyPr/>
          <a:lstStyle/>
          <a:p>
            <a:r>
              <a:rPr lang="en-US" dirty="0"/>
              <a:t>November 4, 2024</a:t>
            </a:r>
          </a:p>
        </p:txBody>
      </p:sp>
    </p:spTree>
    <p:extLst>
      <p:ext uri="{BB962C8B-B14F-4D97-AF65-F5344CB8AC3E}">
        <p14:creationId xmlns:p14="http://schemas.microsoft.com/office/powerpoint/2010/main" val="500430351"/>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A624BB60-A2E7-7EF9-A947-B2718E197437}"/>
              </a:ext>
            </a:extLst>
          </p:cNvPr>
          <p:cNvSpPr>
            <a:spLocks noGrp="1"/>
          </p:cNvSpPr>
          <p:nvPr>
            <p:ph idx="1"/>
          </p:nvPr>
        </p:nvSpPr>
        <p:spPr>
          <a:xfrm>
            <a:off x="5427133" y="1168878"/>
            <a:ext cx="6424415" cy="4827976"/>
          </a:xfrm>
        </p:spPr>
        <p:txBody>
          <a:bodyPr/>
          <a:lstStyle/>
          <a:p>
            <a:r>
              <a:rPr lang="en-US" dirty="0"/>
              <a:t>MARKAL generation (petajoules, five-year level) is interpolated and used as a proxy for demand</a:t>
            </a:r>
          </a:p>
          <a:p>
            <a:r>
              <a:rPr lang="en-US" dirty="0"/>
              <a:t>Generation trends are then used to model peak demand at the ISO level in PROMOD</a:t>
            </a:r>
          </a:p>
          <a:p>
            <a:r>
              <a:rPr lang="en-US" dirty="0"/>
              <a:t>Eastern Interconnect’s peak demand trends between 572 GW and 755 GW between 2021 and 2050; Southeast makes up about 23% of Eastern Interconnect's modeled demand each year</a:t>
            </a:r>
          </a:p>
        </p:txBody>
      </p:sp>
      <p:sp>
        <p:nvSpPr>
          <p:cNvPr id="7" name="Title 6">
            <a:extLst>
              <a:ext uri="{FF2B5EF4-FFF2-40B4-BE49-F238E27FC236}">
                <a16:creationId xmlns:a16="http://schemas.microsoft.com/office/drawing/2014/main" id="{379BD361-EBEB-A7D9-C952-398A311FF32C}"/>
              </a:ext>
            </a:extLst>
          </p:cNvPr>
          <p:cNvSpPr>
            <a:spLocks noGrp="1"/>
          </p:cNvSpPr>
          <p:nvPr>
            <p:ph type="title"/>
          </p:nvPr>
        </p:nvSpPr>
        <p:spPr/>
        <p:txBody>
          <a:bodyPr/>
          <a:lstStyle/>
          <a:p>
            <a:r>
              <a:rPr lang="en-US" dirty="0"/>
              <a:t>Translator 1 Data Overview</a:t>
            </a:r>
          </a:p>
        </p:txBody>
      </p:sp>
      <p:graphicFrame>
        <p:nvGraphicFramePr>
          <p:cNvPr id="13" name="Chart 12">
            <a:extLst>
              <a:ext uri="{FF2B5EF4-FFF2-40B4-BE49-F238E27FC236}">
                <a16:creationId xmlns:a16="http://schemas.microsoft.com/office/drawing/2014/main" id="{0B08A005-8920-9815-204A-6CE68CCA35AC}"/>
              </a:ext>
            </a:extLst>
          </p:cNvPr>
          <p:cNvGraphicFramePr>
            <a:graphicFrameLocks/>
          </p:cNvGraphicFramePr>
          <p:nvPr/>
        </p:nvGraphicFramePr>
        <p:xfrm>
          <a:off x="270626" y="1151591"/>
          <a:ext cx="4910626" cy="2153620"/>
        </p:xfrm>
        <a:graphic>
          <a:graphicData uri="http://schemas.openxmlformats.org/drawingml/2006/chart">
            <c:chart xmlns:c="http://schemas.openxmlformats.org/drawingml/2006/chart" xmlns:r="http://schemas.openxmlformats.org/officeDocument/2006/relationships" r:id="rId2"/>
          </a:graphicData>
        </a:graphic>
      </p:graphicFrame>
      <p:sp>
        <p:nvSpPr>
          <p:cNvPr id="15" name="Subtitle 14">
            <a:extLst>
              <a:ext uri="{FF2B5EF4-FFF2-40B4-BE49-F238E27FC236}">
                <a16:creationId xmlns:a16="http://schemas.microsoft.com/office/drawing/2014/main" id="{CF035276-2B69-623E-5F22-61CB29E02C30}"/>
              </a:ext>
            </a:extLst>
          </p:cNvPr>
          <p:cNvSpPr>
            <a:spLocks noGrp="1"/>
          </p:cNvSpPr>
          <p:nvPr>
            <p:ph type="subTitle" idx="13"/>
          </p:nvPr>
        </p:nvSpPr>
        <p:spPr/>
        <p:txBody>
          <a:bodyPr/>
          <a:lstStyle/>
          <a:p>
            <a:r>
              <a:rPr lang="en-US" dirty="0"/>
              <a:t>Demand Modeling</a:t>
            </a:r>
          </a:p>
        </p:txBody>
      </p:sp>
      <p:graphicFrame>
        <p:nvGraphicFramePr>
          <p:cNvPr id="17" name="Chart 16">
            <a:extLst>
              <a:ext uri="{FF2B5EF4-FFF2-40B4-BE49-F238E27FC236}">
                <a16:creationId xmlns:a16="http://schemas.microsoft.com/office/drawing/2014/main" id="{12E8BDD0-5021-0B9B-0E6D-DE5CAA9BE610}"/>
              </a:ext>
            </a:extLst>
          </p:cNvPr>
          <p:cNvGraphicFramePr>
            <a:graphicFrameLocks/>
          </p:cNvGraphicFramePr>
          <p:nvPr/>
        </p:nvGraphicFramePr>
        <p:xfrm>
          <a:off x="270626" y="3429001"/>
          <a:ext cx="5376641" cy="2895600"/>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4">
            <a:extLst>
              <a:ext uri="{FF2B5EF4-FFF2-40B4-BE49-F238E27FC236}">
                <a16:creationId xmlns:a16="http://schemas.microsoft.com/office/drawing/2014/main" id="{3FBA81D8-FB33-5924-A9B4-3B4ADEAC98E4}"/>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10</a:t>
            </a:fld>
            <a:endParaRPr lang="en-US" dirty="0"/>
          </a:p>
        </p:txBody>
      </p:sp>
      <p:sp>
        <p:nvSpPr>
          <p:cNvPr id="3" name="TextBox 2">
            <a:extLst>
              <a:ext uri="{FF2B5EF4-FFF2-40B4-BE49-F238E27FC236}">
                <a16:creationId xmlns:a16="http://schemas.microsoft.com/office/drawing/2014/main" id="{763F93E2-9A6B-0A5F-46E2-6202EFCBB3A2}"/>
              </a:ext>
            </a:extLst>
          </p:cNvPr>
          <p:cNvSpPr txBox="1"/>
          <p:nvPr/>
        </p:nvSpPr>
        <p:spPr>
          <a:xfrm>
            <a:off x="5427133" y="5996854"/>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spTree>
    <p:extLst>
      <p:ext uri="{BB962C8B-B14F-4D97-AF65-F5344CB8AC3E}">
        <p14:creationId xmlns:p14="http://schemas.microsoft.com/office/powerpoint/2010/main" val="705972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1F8333D-AFF5-B8F8-E530-4DCF96140BA5}"/>
              </a:ext>
            </a:extLst>
          </p:cNvPr>
          <p:cNvSpPr>
            <a:spLocks noGrp="1"/>
          </p:cNvSpPr>
          <p:nvPr>
            <p:ph idx="1"/>
          </p:nvPr>
        </p:nvSpPr>
        <p:spPr>
          <a:xfrm>
            <a:off x="6790267" y="1168877"/>
            <a:ext cx="5061281" cy="5007723"/>
          </a:xfrm>
        </p:spPr>
        <p:txBody>
          <a:bodyPr>
            <a:normAutofit/>
          </a:bodyPr>
          <a:lstStyle/>
          <a:p>
            <a:r>
              <a:rPr lang="en-US" dirty="0"/>
              <a:t>The annual new capacity requirement at the ISO level was determined using ISO-level peak demand and retirements</a:t>
            </a:r>
          </a:p>
          <a:p>
            <a:r>
              <a:rPr lang="en-US" dirty="0"/>
              <a:t>Shortfalls occur in the New England ISO in 2043–2045 and 2048–2050; in all other years, there is sufficient new capacity available from MARKAL to meet the PROMOD requirements</a:t>
            </a:r>
          </a:p>
          <a:p>
            <a:r>
              <a:rPr lang="en-US" dirty="0"/>
              <a:t>The SERC requirement for new capacities is met in all years</a:t>
            </a:r>
          </a:p>
        </p:txBody>
      </p:sp>
      <p:sp>
        <p:nvSpPr>
          <p:cNvPr id="9" name="Subtitle 8">
            <a:extLst>
              <a:ext uri="{FF2B5EF4-FFF2-40B4-BE49-F238E27FC236}">
                <a16:creationId xmlns:a16="http://schemas.microsoft.com/office/drawing/2014/main" id="{452CE3F7-51E1-62EF-7D1A-3A80AFD1B718}"/>
              </a:ext>
            </a:extLst>
          </p:cNvPr>
          <p:cNvSpPr>
            <a:spLocks noGrp="1"/>
          </p:cNvSpPr>
          <p:nvPr>
            <p:ph type="subTitle" idx="13"/>
          </p:nvPr>
        </p:nvSpPr>
        <p:spPr/>
        <p:txBody>
          <a:bodyPr/>
          <a:lstStyle/>
          <a:p>
            <a:r>
              <a:rPr lang="en-US" dirty="0"/>
              <a:t>Annual New Capacity Demand, Supply, and Retirements</a:t>
            </a:r>
          </a:p>
        </p:txBody>
      </p:sp>
      <p:sp>
        <p:nvSpPr>
          <p:cNvPr id="7" name="Title 6">
            <a:extLst>
              <a:ext uri="{FF2B5EF4-FFF2-40B4-BE49-F238E27FC236}">
                <a16:creationId xmlns:a16="http://schemas.microsoft.com/office/drawing/2014/main" id="{C034B0BB-6523-5863-E413-DF7C49A1D284}"/>
              </a:ext>
            </a:extLst>
          </p:cNvPr>
          <p:cNvSpPr>
            <a:spLocks noGrp="1"/>
          </p:cNvSpPr>
          <p:nvPr>
            <p:ph type="title"/>
          </p:nvPr>
        </p:nvSpPr>
        <p:spPr/>
        <p:txBody>
          <a:bodyPr/>
          <a:lstStyle/>
          <a:p>
            <a:r>
              <a:rPr lang="en-US" dirty="0"/>
              <a:t>Translator 1 Data Overview</a:t>
            </a:r>
          </a:p>
        </p:txBody>
      </p:sp>
      <p:graphicFrame>
        <p:nvGraphicFramePr>
          <p:cNvPr id="13" name="Chart 12">
            <a:extLst>
              <a:ext uri="{FF2B5EF4-FFF2-40B4-BE49-F238E27FC236}">
                <a16:creationId xmlns:a16="http://schemas.microsoft.com/office/drawing/2014/main" id="{340C91AA-EC32-78F6-9098-3DCDB409098A}"/>
              </a:ext>
            </a:extLst>
          </p:cNvPr>
          <p:cNvGraphicFramePr>
            <a:graphicFrameLocks/>
          </p:cNvGraphicFramePr>
          <p:nvPr/>
        </p:nvGraphicFramePr>
        <p:xfrm>
          <a:off x="33558" y="1166076"/>
          <a:ext cx="6756709" cy="33694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Chart 1">
            <a:extLst>
              <a:ext uri="{FF2B5EF4-FFF2-40B4-BE49-F238E27FC236}">
                <a16:creationId xmlns:a16="http://schemas.microsoft.com/office/drawing/2014/main" id="{0B08A005-8920-9815-204A-6CE68CCA35AC}"/>
              </a:ext>
            </a:extLst>
          </p:cNvPr>
          <p:cNvGraphicFramePr>
            <a:graphicFrameLocks/>
          </p:cNvGraphicFramePr>
          <p:nvPr/>
        </p:nvGraphicFramePr>
        <p:xfrm>
          <a:off x="536732" y="4579897"/>
          <a:ext cx="6083876" cy="1662641"/>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4">
            <a:extLst>
              <a:ext uri="{FF2B5EF4-FFF2-40B4-BE49-F238E27FC236}">
                <a16:creationId xmlns:a16="http://schemas.microsoft.com/office/drawing/2014/main" id="{6BB13E8B-7DAE-7068-F38F-491A6A44B569}"/>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11</a:t>
            </a:fld>
            <a:endParaRPr lang="en-US" dirty="0"/>
          </a:p>
        </p:txBody>
      </p:sp>
      <p:sp>
        <p:nvSpPr>
          <p:cNvPr id="4" name="TextBox 3">
            <a:extLst>
              <a:ext uri="{FF2B5EF4-FFF2-40B4-BE49-F238E27FC236}">
                <a16:creationId xmlns:a16="http://schemas.microsoft.com/office/drawing/2014/main" id="{599858BE-A91C-206E-8A38-7ACDAF58006F}"/>
              </a:ext>
            </a:extLst>
          </p:cNvPr>
          <p:cNvSpPr txBox="1"/>
          <p:nvPr/>
        </p:nvSpPr>
        <p:spPr>
          <a:xfrm>
            <a:off x="5826542" y="5930380"/>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spTree>
    <p:extLst>
      <p:ext uri="{BB962C8B-B14F-4D97-AF65-F5344CB8AC3E}">
        <p14:creationId xmlns:p14="http://schemas.microsoft.com/office/powerpoint/2010/main" val="20333810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B973D5B-351D-0568-85F9-A615312C1A2B}"/>
              </a:ext>
            </a:extLst>
          </p:cNvPr>
          <p:cNvSpPr>
            <a:spLocks noGrp="1"/>
          </p:cNvSpPr>
          <p:nvPr>
            <p:ph idx="1"/>
          </p:nvPr>
        </p:nvSpPr>
        <p:spPr>
          <a:xfrm>
            <a:off x="340453" y="1488182"/>
            <a:ext cx="11511094" cy="2123369"/>
          </a:xfrm>
        </p:spPr>
        <p:txBody>
          <a:bodyPr>
            <a:normAutofit/>
          </a:bodyPr>
          <a:lstStyle/>
          <a:p>
            <a:r>
              <a:rPr lang="en-US" dirty="0"/>
              <a:t>130 unique transmission links are upgraded to account for the generation capacity increase during the study period</a:t>
            </a:r>
          </a:p>
          <a:p>
            <a:r>
              <a:rPr lang="en-US" dirty="0"/>
              <a:t>The biggest single upgrade happens in 2043 when links connected to the MISO – Gulf region are increased by about 14.5 GW each</a:t>
            </a:r>
          </a:p>
          <a:p>
            <a:pPr lvl="1"/>
            <a:r>
              <a:rPr lang="en-US" dirty="0"/>
              <a:t>Driven by a big capacity increase in the 2040-2045 period.</a:t>
            </a:r>
          </a:p>
        </p:txBody>
      </p:sp>
      <p:sp>
        <p:nvSpPr>
          <p:cNvPr id="9" name="Subtitle 8">
            <a:extLst>
              <a:ext uri="{FF2B5EF4-FFF2-40B4-BE49-F238E27FC236}">
                <a16:creationId xmlns:a16="http://schemas.microsoft.com/office/drawing/2014/main" id="{8329B53A-0370-5D34-69F7-A3ADABB13A83}"/>
              </a:ext>
            </a:extLst>
          </p:cNvPr>
          <p:cNvSpPr>
            <a:spLocks noGrp="1"/>
          </p:cNvSpPr>
          <p:nvPr>
            <p:ph type="subTitle" idx="13"/>
          </p:nvPr>
        </p:nvSpPr>
        <p:spPr/>
        <p:txBody>
          <a:bodyPr/>
          <a:lstStyle/>
          <a:p>
            <a:r>
              <a:rPr lang="en-US" dirty="0"/>
              <a:t>Transmission Expansion</a:t>
            </a:r>
          </a:p>
          <a:p>
            <a:endParaRPr lang="en-US" dirty="0"/>
          </a:p>
        </p:txBody>
      </p:sp>
      <p:sp>
        <p:nvSpPr>
          <p:cNvPr id="7" name="Title 6">
            <a:extLst>
              <a:ext uri="{FF2B5EF4-FFF2-40B4-BE49-F238E27FC236}">
                <a16:creationId xmlns:a16="http://schemas.microsoft.com/office/drawing/2014/main" id="{3EE86670-B20A-30E1-DDA6-AB78632747DB}"/>
              </a:ext>
            </a:extLst>
          </p:cNvPr>
          <p:cNvSpPr>
            <a:spLocks noGrp="1"/>
          </p:cNvSpPr>
          <p:nvPr>
            <p:ph type="title"/>
          </p:nvPr>
        </p:nvSpPr>
        <p:spPr/>
        <p:txBody>
          <a:bodyPr/>
          <a:lstStyle/>
          <a:p>
            <a:r>
              <a:rPr lang="en-US" dirty="0"/>
              <a:t>Translator 1 Data Exploratory Analysis</a:t>
            </a:r>
          </a:p>
        </p:txBody>
      </p:sp>
      <p:graphicFrame>
        <p:nvGraphicFramePr>
          <p:cNvPr id="2" name="Table 1">
            <a:extLst>
              <a:ext uri="{FF2B5EF4-FFF2-40B4-BE49-F238E27FC236}">
                <a16:creationId xmlns:a16="http://schemas.microsoft.com/office/drawing/2014/main" id="{D7C9E101-9F87-97E4-C552-E19FD06C3D3C}"/>
              </a:ext>
            </a:extLst>
          </p:cNvPr>
          <p:cNvGraphicFramePr>
            <a:graphicFrameLocks noGrp="1"/>
          </p:cNvGraphicFramePr>
          <p:nvPr>
            <p:extLst>
              <p:ext uri="{D42A27DB-BD31-4B8C-83A1-F6EECF244321}">
                <p14:modId xmlns:p14="http://schemas.microsoft.com/office/powerpoint/2010/main" val="212272399"/>
              </p:ext>
            </p:extLst>
          </p:nvPr>
        </p:nvGraphicFramePr>
        <p:xfrm>
          <a:off x="3203688" y="3766614"/>
          <a:ext cx="5944129" cy="1643994"/>
        </p:xfrm>
        <a:graphic>
          <a:graphicData uri="http://schemas.openxmlformats.org/drawingml/2006/table">
            <a:tbl>
              <a:tblPr bandRow="1">
                <a:tableStyleId>{7DF18680-E054-41AD-8BC1-D1AEF772440D}</a:tableStyleId>
              </a:tblPr>
              <a:tblGrid>
                <a:gridCol w="4373660">
                  <a:extLst>
                    <a:ext uri="{9D8B030D-6E8A-4147-A177-3AD203B41FA5}">
                      <a16:colId xmlns:a16="http://schemas.microsoft.com/office/drawing/2014/main" val="3650346183"/>
                    </a:ext>
                  </a:extLst>
                </a:gridCol>
                <a:gridCol w="1570469">
                  <a:extLst>
                    <a:ext uri="{9D8B030D-6E8A-4147-A177-3AD203B41FA5}">
                      <a16:colId xmlns:a16="http://schemas.microsoft.com/office/drawing/2014/main" val="706528436"/>
                    </a:ext>
                  </a:extLst>
                </a:gridCol>
              </a:tblGrid>
              <a:tr h="547998">
                <a:tc>
                  <a:txBody>
                    <a:bodyPr/>
                    <a:lstStyle/>
                    <a:p>
                      <a:pPr algn="ctr" fontAlgn="b"/>
                      <a:r>
                        <a:rPr lang="en-US" sz="1400" b="1" u="none" strike="noStrike" dirty="0">
                          <a:solidFill>
                            <a:schemeClr val="bg1"/>
                          </a:solidFill>
                          <a:effectLst/>
                        </a:rPr>
                        <a:t>Number of upgrades between 2021 and 2050</a:t>
                      </a:r>
                      <a:endParaRPr lang="en-US" sz="1400" b="1" i="0" u="none" strike="noStrike" dirty="0">
                        <a:solidFill>
                          <a:schemeClr val="bg1"/>
                        </a:solidFill>
                        <a:effectLst/>
                        <a:latin typeface="Calibri" panose="020F0502020204030204" pitchFamily="34" charset="0"/>
                      </a:endParaRPr>
                    </a:p>
                  </a:txBody>
                  <a:tcPr marL="7620" marR="7620" marT="7620" marB="0" anchor="ctr">
                    <a:solidFill>
                      <a:srgbClr val="00B0F0"/>
                    </a:solidFill>
                  </a:tcPr>
                </a:tc>
                <a:tc>
                  <a:txBody>
                    <a:bodyPr/>
                    <a:lstStyle/>
                    <a:p>
                      <a:pPr algn="ctr" fontAlgn="b"/>
                      <a:r>
                        <a:rPr lang="en-US" sz="1400" u="none" strike="noStrike" dirty="0">
                          <a:effectLst/>
                        </a:rPr>
                        <a:t>922</a:t>
                      </a:r>
                      <a:endParaRPr lang="en-US" sz="1400" b="0" i="0" u="none" strike="noStrike" dirty="0">
                        <a:solidFill>
                          <a:srgbClr val="000000"/>
                        </a:solidFill>
                        <a:effectLst/>
                        <a:latin typeface="Calibri" panose="020F0502020204030204" pitchFamily="34" charset="0"/>
                      </a:endParaRPr>
                    </a:p>
                  </a:txBody>
                  <a:tcPr marL="7620" marR="7620" marT="7620" marB="0" anchor="ctr">
                    <a:solidFill>
                      <a:srgbClr val="CBE4F1"/>
                    </a:solidFill>
                  </a:tcPr>
                </a:tc>
                <a:extLst>
                  <a:ext uri="{0D108BD9-81ED-4DB2-BD59-A6C34878D82A}">
                    <a16:rowId xmlns:a16="http://schemas.microsoft.com/office/drawing/2014/main" val="1753542971"/>
                  </a:ext>
                </a:extLst>
              </a:tr>
              <a:tr h="547998">
                <a:tc>
                  <a:txBody>
                    <a:bodyPr/>
                    <a:lstStyle/>
                    <a:p>
                      <a:pPr algn="ctr" fontAlgn="b"/>
                      <a:r>
                        <a:rPr lang="en-US" sz="1400" b="1" u="none" strike="noStrike" dirty="0">
                          <a:solidFill>
                            <a:schemeClr val="bg1"/>
                          </a:solidFill>
                          <a:effectLst/>
                        </a:rPr>
                        <a:t>Number of unique transmission links upgraded</a:t>
                      </a:r>
                      <a:endParaRPr lang="en-US" sz="1400" b="1" i="0" u="none" strike="noStrike" dirty="0">
                        <a:solidFill>
                          <a:schemeClr val="bg1"/>
                        </a:solidFill>
                        <a:effectLst/>
                        <a:latin typeface="Calibri" panose="020F0502020204030204" pitchFamily="34" charset="0"/>
                      </a:endParaRPr>
                    </a:p>
                  </a:txBody>
                  <a:tcPr marL="7620" marR="7620" marT="7620" marB="0" anchor="ctr">
                    <a:solidFill>
                      <a:srgbClr val="00B0F0"/>
                    </a:solidFill>
                  </a:tcPr>
                </a:tc>
                <a:tc>
                  <a:txBody>
                    <a:bodyPr/>
                    <a:lstStyle/>
                    <a:p>
                      <a:pPr algn="ctr" fontAlgn="b"/>
                      <a:r>
                        <a:rPr lang="en-US" sz="1400" u="none" strike="noStrike" dirty="0">
                          <a:effectLst/>
                        </a:rPr>
                        <a:t>130</a:t>
                      </a:r>
                      <a:endParaRPr lang="en-US" sz="1400" b="0" i="0" u="none" strike="noStrike" dirty="0">
                        <a:solidFill>
                          <a:srgbClr val="000000"/>
                        </a:solidFill>
                        <a:effectLst/>
                        <a:latin typeface="Calibri" panose="020F0502020204030204" pitchFamily="34" charset="0"/>
                      </a:endParaRPr>
                    </a:p>
                  </a:txBody>
                  <a:tcPr marL="7620" marR="7620" marT="7620" marB="0" anchor="ctr">
                    <a:solidFill>
                      <a:srgbClr val="E7F2F8"/>
                    </a:solidFill>
                  </a:tcPr>
                </a:tc>
                <a:extLst>
                  <a:ext uri="{0D108BD9-81ED-4DB2-BD59-A6C34878D82A}">
                    <a16:rowId xmlns:a16="http://schemas.microsoft.com/office/drawing/2014/main" val="1443649447"/>
                  </a:ext>
                </a:extLst>
              </a:tr>
              <a:tr h="547998">
                <a:tc>
                  <a:txBody>
                    <a:bodyPr/>
                    <a:lstStyle/>
                    <a:p>
                      <a:pPr algn="ctr" fontAlgn="b"/>
                      <a:r>
                        <a:rPr lang="en-US" sz="1400" b="1" u="none" strike="noStrike" dirty="0">
                          <a:solidFill>
                            <a:schemeClr val="bg1"/>
                          </a:solidFill>
                          <a:effectLst/>
                        </a:rPr>
                        <a:t>Biggest single-year upgrade</a:t>
                      </a:r>
                      <a:endParaRPr lang="en-US" sz="1400" b="1" i="0" u="none" strike="noStrike" dirty="0">
                        <a:solidFill>
                          <a:schemeClr val="bg1"/>
                        </a:solidFill>
                        <a:effectLst/>
                        <a:latin typeface="Calibri" panose="020F0502020204030204" pitchFamily="34" charset="0"/>
                      </a:endParaRPr>
                    </a:p>
                  </a:txBody>
                  <a:tcPr marL="7620" marR="7620" marT="7620" marB="0" anchor="ctr">
                    <a:solidFill>
                      <a:srgbClr val="00B0F0"/>
                    </a:solidFill>
                  </a:tcPr>
                </a:tc>
                <a:tc>
                  <a:txBody>
                    <a:bodyPr/>
                    <a:lstStyle/>
                    <a:p>
                      <a:pPr algn="ctr" fontAlgn="b"/>
                      <a:r>
                        <a:rPr lang="en-US" sz="1400" u="none" strike="noStrike" dirty="0">
                          <a:effectLst/>
                        </a:rPr>
                        <a:t>14.5 GW</a:t>
                      </a:r>
                      <a:endParaRPr lang="en-US" sz="1400" b="0" i="0" u="none" strike="noStrike" dirty="0">
                        <a:solidFill>
                          <a:srgbClr val="000000"/>
                        </a:solidFill>
                        <a:effectLst/>
                        <a:latin typeface="Calibri" panose="020F0502020204030204" pitchFamily="34" charset="0"/>
                      </a:endParaRPr>
                    </a:p>
                  </a:txBody>
                  <a:tcPr marL="7620" marR="7620" marT="7620" marB="0" anchor="ctr">
                    <a:solidFill>
                      <a:srgbClr val="CBE4F1"/>
                    </a:solidFill>
                  </a:tcPr>
                </a:tc>
                <a:extLst>
                  <a:ext uri="{0D108BD9-81ED-4DB2-BD59-A6C34878D82A}">
                    <a16:rowId xmlns:a16="http://schemas.microsoft.com/office/drawing/2014/main" val="3364941601"/>
                  </a:ext>
                </a:extLst>
              </a:tr>
            </a:tbl>
          </a:graphicData>
        </a:graphic>
      </p:graphicFrame>
      <p:sp>
        <p:nvSpPr>
          <p:cNvPr id="4" name="Slide Number Placeholder 4">
            <a:extLst>
              <a:ext uri="{FF2B5EF4-FFF2-40B4-BE49-F238E27FC236}">
                <a16:creationId xmlns:a16="http://schemas.microsoft.com/office/drawing/2014/main" id="{995DC1F7-2FF4-DEBC-5030-7D9D9C1B69B1}"/>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12</a:t>
            </a:fld>
            <a:endParaRPr lang="en-US" dirty="0"/>
          </a:p>
        </p:txBody>
      </p:sp>
      <p:sp>
        <p:nvSpPr>
          <p:cNvPr id="5" name="TextBox 4">
            <a:extLst>
              <a:ext uri="{FF2B5EF4-FFF2-40B4-BE49-F238E27FC236}">
                <a16:creationId xmlns:a16="http://schemas.microsoft.com/office/drawing/2014/main" id="{163DB262-85BC-FF79-5795-E924F1D90A37}"/>
              </a:ext>
            </a:extLst>
          </p:cNvPr>
          <p:cNvSpPr txBox="1"/>
          <p:nvPr/>
        </p:nvSpPr>
        <p:spPr>
          <a:xfrm>
            <a:off x="340453" y="5993420"/>
            <a:ext cx="5489003"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0" u="none" baseline="0" dirty="0">
                <a:solidFill>
                  <a:srgbClr val="000000"/>
                </a:solidFill>
              </a:rPr>
              <a:t>TVA = Tennessee Valley Authority; MISO = Midcontinent Independent System Operator</a:t>
            </a:r>
          </a:p>
        </p:txBody>
      </p:sp>
    </p:spTree>
    <p:extLst>
      <p:ext uri="{BB962C8B-B14F-4D97-AF65-F5344CB8AC3E}">
        <p14:creationId xmlns:p14="http://schemas.microsoft.com/office/powerpoint/2010/main" val="22372333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F4927EC3-5579-E3A4-5DB3-3E7D148CE793}"/>
              </a:ext>
            </a:extLst>
          </p:cNvPr>
          <p:cNvSpPr>
            <a:spLocks noGrp="1"/>
          </p:cNvSpPr>
          <p:nvPr>
            <p:ph type="subTitle" idx="13"/>
          </p:nvPr>
        </p:nvSpPr>
        <p:spPr/>
        <p:txBody>
          <a:bodyPr vert="horz" lIns="91440" tIns="45720" rIns="91440" bIns="45720" rtlCol="0" anchor="t">
            <a:noAutofit/>
          </a:bodyPr>
          <a:lstStyle/>
          <a:p>
            <a:r>
              <a:rPr lang="en-US" dirty="0">
                <a:latin typeface="Century Gothic"/>
              </a:rPr>
              <a:t>Capacity Factors for Intermediate Season (2050) – Peak and Night only</a:t>
            </a:r>
            <a:endParaRPr lang="en-US" dirty="0">
              <a:highlight>
                <a:srgbClr val="FFFF00"/>
              </a:highlight>
            </a:endParaRPr>
          </a:p>
        </p:txBody>
      </p:sp>
      <p:sp>
        <p:nvSpPr>
          <p:cNvPr id="7" name="Title 6">
            <a:extLst>
              <a:ext uri="{FF2B5EF4-FFF2-40B4-BE49-F238E27FC236}">
                <a16:creationId xmlns:a16="http://schemas.microsoft.com/office/drawing/2014/main" id="{107D3433-25C1-79BF-C225-FAB4815D0630}"/>
              </a:ext>
            </a:extLst>
          </p:cNvPr>
          <p:cNvSpPr>
            <a:spLocks noGrp="1"/>
          </p:cNvSpPr>
          <p:nvPr>
            <p:ph type="title"/>
          </p:nvPr>
        </p:nvSpPr>
        <p:spPr/>
        <p:txBody>
          <a:bodyPr/>
          <a:lstStyle/>
          <a:p>
            <a:r>
              <a:rPr lang="en-US" dirty="0"/>
              <a:t>PROMOD Results Overview</a:t>
            </a:r>
          </a:p>
        </p:txBody>
      </p:sp>
      <p:sp>
        <p:nvSpPr>
          <p:cNvPr id="6" name="TextBox 5">
            <a:extLst>
              <a:ext uri="{FF2B5EF4-FFF2-40B4-BE49-F238E27FC236}">
                <a16:creationId xmlns:a16="http://schemas.microsoft.com/office/drawing/2014/main" id="{72ECD820-9903-E31E-2690-3B754906B6A7}"/>
              </a:ext>
            </a:extLst>
          </p:cNvPr>
          <p:cNvSpPr txBox="1"/>
          <p:nvPr/>
        </p:nvSpPr>
        <p:spPr>
          <a:xfrm>
            <a:off x="4778188" y="1192581"/>
            <a:ext cx="7244479" cy="2400657"/>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 typeface="Arial" panose="020B0604020202020204" pitchFamily="34" charset="0"/>
              <a:buChar char="•"/>
            </a:pPr>
            <a:r>
              <a:rPr lang="en-US" dirty="0">
                <a:solidFill>
                  <a:srgbClr val="000000"/>
                </a:solidFill>
              </a:rPr>
              <a:t>Nuclear, CT gas, and ST coal show greater than 60% CFs throughout the season</a:t>
            </a:r>
          </a:p>
          <a:p>
            <a:pPr marL="285750" indent="-285750" algn="l" rtl="0" eaLnBrk="1" fontAlgn="auto" hangingPunct="1">
              <a:lnSpc>
                <a:spcPct val="100000"/>
              </a:lnSpc>
              <a:spcBef>
                <a:spcPts val="0"/>
              </a:spcBef>
              <a:spcAft>
                <a:spcPts val="0"/>
              </a:spcAft>
              <a:buFont typeface="Arial" panose="020B0604020202020204" pitchFamily="34" charset="0"/>
              <a:buChar char="•"/>
            </a:pPr>
            <a:r>
              <a:rPr lang="en-US" dirty="0">
                <a:solidFill>
                  <a:srgbClr val="000000"/>
                </a:solidFill>
              </a:rPr>
              <a:t>Some PROMOD assumptions that might lead to these results</a:t>
            </a:r>
          </a:p>
          <a:p>
            <a:pPr marL="742950" lvl="1" indent="-285750">
              <a:buFont typeface="Arial" panose="020B0604020202020204" pitchFamily="34" charset="0"/>
              <a:buChar char="•"/>
            </a:pPr>
            <a:r>
              <a:rPr lang="en-US" sz="1600" b="0" i="0" u="none" baseline="0" dirty="0">
                <a:solidFill>
                  <a:srgbClr val="000000"/>
                </a:solidFill>
              </a:rPr>
              <a:t>Operational costs for new plants based on existing plants</a:t>
            </a:r>
          </a:p>
          <a:p>
            <a:pPr marL="742950" lvl="1" indent="-285750">
              <a:buFont typeface="Arial" panose="020B0604020202020204" pitchFamily="34" charset="0"/>
              <a:buChar char="•"/>
            </a:pPr>
            <a:r>
              <a:rPr lang="en-US" sz="1600" dirty="0">
                <a:solidFill>
                  <a:srgbClr val="000000"/>
                </a:solidFill>
              </a:rPr>
              <a:t>The same generation “profile” applied to all wind-powered units in SERC</a:t>
            </a:r>
          </a:p>
          <a:p>
            <a:pPr marL="742950" lvl="1" indent="-285750">
              <a:buFont typeface="Arial" panose="020B0604020202020204" pitchFamily="34" charset="0"/>
              <a:buChar char="•"/>
            </a:pPr>
            <a:r>
              <a:rPr lang="en-US" sz="1600" dirty="0">
                <a:solidFill>
                  <a:srgbClr val="000000"/>
                </a:solidFill>
              </a:rPr>
              <a:t>Differences in unit definitions between MARKAL and PROMOD</a:t>
            </a:r>
          </a:p>
          <a:p>
            <a:pPr marL="285750" indent="-285750">
              <a:buFont typeface="Arial" panose="020B0604020202020204" pitchFamily="34" charset="0"/>
              <a:buChar char="•"/>
            </a:pPr>
            <a:r>
              <a:rPr lang="en-US" sz="1600" b="0" i="0" u="none" baseline="0" dirty="0">
                <a:solidFill>
                  <a:srgbClr val="000000"/>
                </a:solidFill>
              </a:rPr>
              <a:t>Nuclear is the highest-generating technology in the intermediate season of 2050, followed by CT gas and combined-cycle plants</a:t>
            </a:r>
          </a:p>
        </p:txBody>
      </p:sp>
      <p:sp>
        <p:nvSpPr>
          <p:cNvPr id="8" name="Slide Number Placeholder 4">
            <a:extLst>
              <a:ext uri="{FF2B5EF4-FFF2-40B4-BE49-F238E27FC236}">
                <a16:creationId xmlns:a16="http://schemas.microsoft.com/office/drawing/2014/main" id="{F1006E6E-E9DC-3592-43A1-13B4C398E0A2}"/>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13</a:t>
            </a:fld>
            <a:endParaRPr lang="en-US" dirty="0"/>
          </a:p>
        </p:txBody>
      </p:sp>
      <p:pic>
        <p:nvPicPr>
          <p:cNvPr id="2050" name="Picture 2">
            <a:extLst>
              <a:ext uri="{FF2B5EF4-FFF2-40B4-BE49-F238E27FC236}">
                <a16:creationId xmlns:a16="http://schemas.microsoft.com/office/drawing/2014/main" id="{D4B90C87-DC60-28F0-E16A-32E8D69A3D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7" y="3729965"/>
            <a:ext cx="5230130" cy="250969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9E29C17-DE6D-2809-BF94-957839CC28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5989" y="3710829"/>
            <a:ext cx="5181599" cy="252883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83DA2ADD-9619-14DE-1557-C977FAA7EE88}"/>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4686"/>
          <a:stretch/>
        </p:blipFill>
        <p:spPr bwMode="auto">
          <a:xfrm>
            <a:off x="169332" y="1192580"/>
            <a:ext cx="4658161" cy="2537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305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7C30E-C09D-DEB5-3657-19FD06D1370E}"/>
            </a:ext>
          </a:extLst>
        </p:cNvPr>
        <p:cNvGrpSpPr/>
        <p:nvPr/>
      </p:nvGrpSpPr>
      <p:grpSpPr>
        <a:xfrm>
          <a:off x="0" y="0"/>
          <a:ext cx="0" cy="0"/>
          <a:chOff x="0" y="0"/>
          <a:chExt cx="0" cy="0"/>
        </a:xfrm>
      </p:grpSpPr>
      <p:sp>
        <p:nvSpPr>
          <p:cNvPr id="9" name="Subtitle 8">
            <a:extLst>
              <a:ext uri="{FF2B5EF4-FFF2-40B4-BE49-F238E27FC236}">
                <a16:creationId xmlns:a16="http://schemas.microsoft.com/office/drawing/2014/main" id="{155CF5BE-CE99-EF0B-FBEB-D08CCB9D9430}"/>
              </a:ext>
            </a:extLst>
          </p:cNvPr>
          <p:cNvSpPr>
            <a:spLocks noGrp="1"/>
          </p:cNvSpPr>
          <p:nvPr>
            <p:ph type="subTitle" idx="13"/>
          </p:nvPr>
        </p:nvSpPr>
        <p:spPr/>
        <p:txBody>
          <a:bodyPr vert="horz" lIns="91440" tIns="45720" rIns="91440" bIns="45720" rtlCol="0" anchor="t">
            <a:noAutofit/>
          </a:bodyPr>
          <a:lstStyle/>
          <a:p>
            <a:r>
              <a:rPr lang="en-US" dirty="0">
                <a:latin typeface="Century Gothic"/>
              </a:rPr>
              <a:t>Between MARKAL and PROMOD outputs</a:t>
            </a:r>
            <a:endParaRPr lang="en-US" dirty="0">
              <a:highlight>
                <a:srgbClr val="FFFF00"/>
              </a:highlight>
            </a:endParaRPr>
          </a:p>
        </p:txBody>
      </p:sp>
      <p:sp>
        <p:nvSpPr>
          <p:cNvPr id="7" name="Title 6">
            <a:extLst>
              <a:ext uri="{FF2B5EF4-FFF2-40B4-BE49-F238E27FC236}">
                <a16:creationId xmlns:a16="http://schemas.microsoft.com/office/drawing/2014/main" id="{DB97678B-9C03-2B48-9F22-B957850D1413}"/>
              </a:ext>
            </a:extLst>
          </p:cNvPr>
          <p:cNvSpPr>
            <a:spLocks noGrp="1"/>
          </p:cNvSpPr>
          <p:nvPr>
            <p:ph type="title"/>
          </p:nvPr>
        </p:nvSpPr>
        <p:spPr/>
        <p:txBody>
          <a:bodyPr/>
          <a:lstStyle/>
          <a:p>
            <a:r>
              <a:rPr lang="en-US" dirty="0"/>
              <a:t>Results Comparison</a:t>
            </a:r>
          </a:p>
        </p:txBody>
      </p:sp>
      <p:sp>
        <p:nvSpPr>
          <p:cNvPr id="6" name="TextBox 5">
            <a:extLst>
              <a:ext uri="{FF2B5EF4-FFF2-40B4-BE49-F238E27FC236}">
                <a16:creationId xmlns:a16="http://schemas.microsoft.com/office/drawing/2014/main" id="{FA7B8B5B-7080-663B-5A7C-F81BB5BE1FFD}"/>
              </a:ext>
            </a:extLst>
          </p:cNvPr>
          <p:cNvSpPr txBox="1"/>
          <p:nvPr/>
        </p:nvSpPr>
        <p:spPr>
          <a:xfrm>
            <a:off x="346543" y="4053164"/>
            <a:ext cx="11613647" cy="2185214"/>
          </a:xfrm>
          <a:prstGeom prst="rect">
            <a:avLst/>
          </a:prstGeom>
          <a:noFill/>
        </p:spPr>
        <p:txBody>
          <a:bodyPr vert="horz" wrap="square" rtlCol="0">
            <a:spAutoFit/>
          </a:bodyPr>
          <a:lstStyle/>
          <a:p>
            <a:pPr marL="285750" indent="-285750">
              <a:buFont typeface="Arial" panose="020B0604020202020204" pitchFamily="34" charset="0"/>
              <a:buChar char="•"/>
            </a:pPr>
            <a:r>
              <a:rPr lang="en-US" dirty="0">
                <a:solidFill>
                  <a:srgbClr val="000000"/>
                </a:solidFill>
              </a:rPr>
              <a:t>There are differences in CFs of several technologies, and in many time slices, between MARKAL and PROMOD. For example,</a:t>
            </a:r>
          </a:p>
          <a:p>
            <a:pPr marL="742950" lvl="1" indent="-285750">
              <a:buFont typeface="Arial" panose="020B0604020202020204" pitchFamily="34" charset="0"/>
              <a:buChar char="•"/>
            </a:pPr>
            <a:r>
              <a:rPr lang="en-US" sz="1600" dirty="0">
                <a:solidFill>
                  <a:srgbClr val="000000"/>
                </a:solidFill>
              </a:rPr>
              <a:t>MARKAL does not expect combined cycle technologies to operate at all, but PROMOD dispatch suggests 60% or higher CFs.</a:t>
            </a:r>
          </a:p>
          <a:p>
            <a:pPr marL="742950" lvl="1" indent="-285750">
              <a:buFont typeface="Arial" panose="020B0604020202020204" pitchFamily="34" charset="0"/>
              <a:buChar char="•"/>
            </a:pPr>
            <a:r>
              <a:rPr lang="en-US" sz="1600" dirty="0">
                <a:solidFill>
                  <a:srgbClr val="000000"/>
                </a:solidFill>
              </a:rPr>
              <a:t>There are stark differences in hydro CF estimation between MARKAL and PROMOD.</a:t>
            </a:r>
          </a:p>
          <a:p>
            <a:pPr marL="742950" lvl="1" indent="-285750">
              <a:buFont typeface="Arial" panose="020B0604020202020204" pitchFamily="34" charset="0"/>
              <a:buChar char="•"/>
            </a:pPr>
            <a:r>
              <a:rPr lang="en-US" sz="1600" dirty="0">
                <a:solidFill>
                  <a:srgbClr val="000000"/>
                </a:solidFill>
              </a:rPr>
              <a:t>MARKAL’s CFs are lesser than PROMOD’s for nuclear, solar, and wind technologies in the peak slice.</a:t>
            </a:r>
          </a:p>
          <a:p>
            <a:pPr marL="285750" indent="-285750">
              <a:buFont typeface="Arial" panose="020B0604020202020204" pitchFamily="34" charset="0"/>
              <a:buChar char="•"/>
            </a:pPr>
            <a:r>
              <a:rPr lang="en-US" dirty="0">
                <a:solidFill>
                  <a:srgbClr val="000000"/>
                </a:solidFill>
              </a:rPr>
              <a:t>CF variance also depends on time-of-day for many technologies on the PROMOD side, not as much on the MARKAL side (hydro, nuclear, natural gas combined cycle).</a:t>
            </a:r>
          </a:p>
        </p:txBody>
      </p:sp>
      <p:sp>
        <p:nvSpPr>
          <p:cNvPr id="2" name="Slide Number Placeholder 4">
            <a:extLst>
              <a:ext uri="{FF2B5EF4-FFF2-40B4-BE49-F238E27FC236}">
                <a16:creationId xmlns:a16="http://schemas.microsoft.com/office/drawing/2014/main" id="{346CF5DA-0D26-1A16-FC23-BFD8CBBB7210}"/>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14</a:t>
            </a:fld>
            <a:endParaRPr lang="en-US" dirty="0"/>
          </a:p>
        </p:txBody>
      </p:sp>
      <p:graphicFrame>
        <p:nvGraphicFramePr>
          <p:cNvPr id="3" name="Chart 2">
            <a:extLst>
              <a:ext uri="{FF2B5EF4-FFF2-40B4-BE49-F238E27FC236}">
                <a16:creationId xmlns:a16="http://schemas.microsoft.com/office/drawing/2014/main" id="{29380A15-9422-E3CB-8210-55B5622412A8}"/>
              </a:ext>
            </a:extLst>
          </p:cNvPr>
          <p:cNvGraphicFramePr>
            <a:graphicFrameLocks/>
          </p:cNvGraphicFramePr>
          <p:nvPr>
            <p:extLst>
              <p:ext uri="{D42A27DB-BD31-4B8C-83A1-F6EECF244321}">
                <p14:modId xmlns:p14="http://schemas.microsoft.com/office/powerpoint/2010/main" val="3500374783"/>
              </p:ext>
            </p:extLst>
          </p:nvPr>
        </p:nvGraphicFramePr>
        <p:xfrm>
          <a:off x="231810" y="1113196"/>
          <a:ext cx="5979645" cy="293996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9D8F97E9-30C4-4DD6-ABC8-A3B7DDF4D1FD}"/>
              </a:ext>
            </a:extLst>
          </p:cNvPr>
          <p:cNvGraphicFramePr>
            <a:graphicFrameLocks/>
          </p:cNvGraphicFramePr>
          <p:nvPr>
            <p:extLst>
              <p:ext uri="{D42A27DB-BD31-4B8C-83A1-F6EECF244321}">
                <p14:modId xmlns:p14="http://schemas.microsoft.com/office/powerpoint/2010/main" val="3841122280"/>
              </p:ext>
            </p:extLst>
          </p:nvPr>
        </p:nvGraphicFramePr>
        <p:xfrm>
          <a:off x="6278477" y="1114285"/>
          <a:ext cx="5566980" cy="293887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79814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1EB51A5B-59A2-264F-1695-74AFA8FC384B}"/>
              </a:ext>
            </a:extLst>
          </p:cNvPr>
          <p:cNvSpPr>
            <a:spLocks noGrp="1"/>
          </p:cNvSpPr>
          <p:nvPr>
            <p:ph idx="1"/>
          </p:nvPr>
        </p:nvSpPr>
        <p:spPr/>
        <p:txBody>
          <a:bodyPr>
            <a:normAutofit fontScale="92500" lnSpcReduction="20000"/>
          </a:bodyPr>
          <a:lstStyle/>
          <a:p>
            <a:r>
              <a:rPr lang="en-US" dirty="0"/>
              <a:t>Conclusion:</a:t>
            </a:r>
          </a:p>
          <a:p>
            <a:pPr lvl="1"/>
            <a:r>
              <a:rPr lang="en-US" dirty="0"/>
              <a:t>There are differences in operating characteristics of generation technologies between short-horizon and long-horizon models due to spatial-temporal differences between modeling paradigms</a:t>
            </a:r>
          </a:p>
          <a:p>
            <a:pPr lvl="1"/>
            <a:r>
              <a:rPr lang="en-US" dirty="0"/>
              <a:t>There is a need for iterative convergence of assumptions and results between multi-horizon models to conduct a robust deep decarbonization analysis</a:t>
            </a:r>
          </a:p>
          <a:p>
            <a:r>
              <a:rPr lang="en-US" dirty="0"/>
              <a:t>Value add: </a:t>
            </a:r>
          </a:p>
          <a:p>
            <a:pPr lvl="1"/>
            <a:r>
              <a:rPr lang="en-US" dirty="0"/>
              <a:t>This approach enables a joint expansion–dispatch analysis with a focus on mitigating discrepancies </a:t>
            </a:r>
          </a:p>
          <a:p>
            <a:pPr lvl="1"/>
            <a:r>
              <a:rPr lang="en-US" dirty="0"/>
              <a:t>This analysis captures inter-region transmission upgrades instead of using a copperplate grid; it also uses baseline operating fleet data for the U.S. Eastern Interconnect through Hitachi PROMOD IV</a:t>
            </a:r>
            <a:r>
              <a:rPr lang="en-US" baseline="30000" dirty="0"/>
              <a:t>®</a:t>
            </a:r>
            <a:r>
              <a:rPr lang="en-US" dirty="0"/>
              <a:t>*</a:t>
            </a:r>
          </a:p>
          <a:p>
            <a:pPr lvl="1"/>
            <a:r>
              <a:rPr lang="en-US" dirty="0"/>
              <a:t>Forthcoming NERC standards will require such </a:t>
            </a:r>
            <a:r>
              <a:rPr lang="en-US"/>
              <a:t>analysis capability </a:t>
            </a:r>
            <a:endParaRPr lang="en-US" dirty="0"/>
          </a:p>
          <a:p>
            <a:r>
              <a:rPr lang="en-US" dirty="0"/>
              <a:t>Next steps:</a:t>
            </a:r>
          </a:p>
          <a:p>
            <a:pPr lvl="1"/>
            <a:r>
              <a:rPr lang="en-US" dirty="0"/>
              <a:t>Bridge the gap (convergence) by conducting iterative data exchanges between PROMOD and MARKAL</a:t>
            </a:r>
          </a:p>
          <a:p>
            <a:pPr lvl="1"/>
            <a:r>
              <a:rPr lang="en-US" dirty="0"/>
              <a:t>Take a closer look at fuel costs and heat rate assumptions for specific technologies</a:t>
            </a:r>
          </a:p>
          <a:p>
            <a:endParaRPr lang="en-US" dirty="0"/>
          </a:p>
        </p:txBody>
      </p:sp>
      <p:sp>
        <p:nvSpPr>
          <p:cNvPr id="7" name="Title 6">
            <a:extLst>
              <a:ext uri="{FF2B5EF4-FFF2-40B4-BE49-F238E27FC236}">
                <a16:creationId xmlns:a16="http://schemas.microsoft.com/office/drawing/2014/main" id="{B5974523-4C69-53A1-CEE8-0211F61001A1}"/>
              </a:ext>
            </a:extLst>
          </p:cNvPr>
          <p:cNvSpPr>
            <a:spLocks noGrp="1"/>
          </p:cNvSpPr>
          <p:nvPr>
            <p:ph type="title"/>
          </p:nvPr>
        </p:nvSpPr>
        <p:spPr/>
        <p:txBody>
          <a:bodyPr/>
          <a:lstStyle/>
          <a:p>
            <a:r>
              <a:rPr lang="en-US" dirty="0"/>
              <a:t>Conclusion, Value-Add, and Next Steps</a:t>
            </a:r>
          </a:p>
        </p:txBody>
      </p:sp>
      <p:sp>
        <p:nvSpPr>
          <p:cNvPr id="2" name="TextBox 1">
            <a:extLst>
              <a:ext uri="{FF2B5EF4-FFF2-40B4-BE49-F238E27FC236}">
                <a16:creationId xmlns:a16="http://schemas.microsoft.com/office/drawing/2014/main" id="{AB9CE36B-CE38-5EF6-BDD7-2958B131B5AE}"/>
              </a:ext>
            </a:extLst>
          </p:cNvPr>
          <p:cNvSpPr txBox="1"/>
          <p:nvPr/>
        </p:nvSpPr>
        <p:spPr>
          <a:xfrm>
            <a:off x="6774155" y="5996854"/>
            <a:ext cx="518603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0" u="none" baseline="0" dirty="0">
                <a:solidFill>
                  <a:srgbClr val="000000"/>
                </a:solidFill>
              </a:rPr>
              <a:t>* PROMOD model data can only be shared with active PROMOD license holders</a:t>
            </a:r>
          </a:p>
        </p:txBody>
      </p:sp>
      <p:sp>
        <p:nvSpPr>
          <p:cNvPr id="3" name="Slide Number Placeholder 4">
            <a:extLst>
              <a:ext uri="{FF2B5EF4-FFF2-40B4-BE49-F238E27FC236}">
                <a16:creationId xmlns:a16="http://schemas.microsoft.com/office/drawing/2014/main" id="{8633D401-6CC7-6DE4-168B-6175C87B1956}"/>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15</a:t>
            </a:fld>
            <a:endParaRPr lang="en-US" dirty="0"/>
          </a:p>
        </p:txBody>
      </p:sp>
    </p:spTree>
    <p:extLst>
      <p:ext uri="{BB962C8B-B14F-4D97-AF65-F5344CB8AC3E}">
        <p14:creationId xmlns:p14="http://schemas.microsoft.com/office/powerpoint/2010/main" val="10233514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24125-7494-F428-4674-9234FF5C139E}"/>
            </a:ext>
          </a:extLst>
        </p:cNvPr>
        <p:cNvGrpSpPr/>
        <p:nvPr/>
      </p:nvGrpSpPr>
      <p:grpSpPr>
        <a:xfrm>
          <a:off x="0" y="0"/>
          <a:ext cx="0" cy="0"/>
          <a:chOff x="0" y="0"/>
          <a:chExt cx="0" cy="0"/>
        </a:xfrm>
      </p:grpSpPr>
      <p:sp>
        <p:nvSpPr>
          <p:cNvPr id="9" name="Subtitle 8">
            <a:extLst>
              <a:ext uri="{FF2B5EF4-FFF2-40B4-BE49-F238E27FC236}">
                <a16:creationId xmlns:a16="http://schemas.microsoft.com/office/drawing/2014/main" id="{6ECAB1D7-FE14-3649-0AA5-915FF54DA72E}"/>
              </a:ext>
            </a:extLst>
          </p:cNvPr>
          <p:cNvSpPr>
            <a:spLocks noGrp="1"/>
          </p:cNvSpPr>
          <p:nvPr>
            <p:ph type="subTitle" idx="13"/>
          </p:nvPr>
        </p:nvSpPr>
        <p:spPr/>
        <p:txBody>
          <a:bodyPr/>
          <a:lstStyle/>
          <a:p>
            <a:r>
              <a:rPr lang="en-US" dirty="0"/>
              <a:t>Existing interlinkages</a:t>
            </a:r>
          </a:p>
        </p:txBody>
      </p:sp>
      <p:sp>
        <p:nvSpPr>
          <p:cNvPr id="7" name="Title 6">
            <a:extLst>
              <a:ext uri="{FF2B5EF4-FFF2-40B4-BE49-F238E27FC236}">
                <a16:creationId xmlns:a16="http://schemas.microsoft.com/office/drawing/2014/main" id="{7DEAB00E-CAA0-BCA7-42D4-56F07622DBB1}"/>
              </a:ext>
            </a:extLst>
          </p:cNvPr>
          <p:cNvSpPr>
            <a:spLocks noGrp="1"/>
          </p:cNvSpPr>
          <p:nvPr>
            <p:ph type="title"/>
          </p:nvPr>
        </p:nvSpPr>
        <p:spPr/>
        <p:txBody>
          <a:bodyPr/>
          <a:lstStyle/>
          <a:p>
            <a:r>
              <a:rPr lang="en-US" dirty="0"/>
              <a:t>What Does MAGIIC Do?</a:t>
            </a:r>
          </a:p>
        </p:txBody>
      </p:sp>
      <p:pic>
        <p:nvPicPr>
          <p:cNvPr id="1026" name="Picture 2">
            <a:extLst>
              <a:ext uri="{FF2B5EF4-FFF2-40B4-BE49-F238E27FC236}">
                <a16:creationId xmlns:a16="http://schemas.microsoft.com/office/drawing/2014/main" id="{236C8BCE-9FEE-EB37-2E0A-2D0B6BB06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026" y="1393255"/>
            <a:ext cx="7238204" cy="407149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51E7FF2-7F78-862B-0E5B-1CEC73148767}"/>
              </a:ext>
            </a:extLst>
          </p:cNvPr>
          <p:cNvSpPr txBox="1"/>
          <p:nvPr/>
        </p:nvSpPr>
        <p:spPr>
          <a:xfrm>
            <a:off x="7303524" y="2126417"/>
            <a:ext cx="4656666" cy="2585323"/>
          </a:xfrm>
          <a:prstGeom prst="rect">
            <a:avLst/>
          </a:prstGeom>
          <a:noFill/>
        </p:spPr>
        <p:txBody>
          <a:bodyPr wrap="square">
            <a:spAutoFit/>
          </a:bodyPr>
          <a:lstStyle/>
          <a:p>
            <a:r>
              <a:rPr lang="en-US" sz="1800" b="0" i="0" u="none" strike="noStrike" dirty="0">
                <a:solidFill>
                  <a:srgbClr val="000000"/>
                </a:solidFill>
                <a:effectLst/>
              </a:rPr>
              <a:t>The Market Analysis and Grid Infrastructure Interdependence Collaborative (MAGIIC) is a Python framework that enables standardization of data-transfers between commercially and industrially well-known models that are inherently different from each other at the geographic, timescale, and technology levels</a:t>
            </a:r>
            <a:endParaRPr lang="en-US" sz="1800" b="0" i="0" dirty="0">
              <a:solidFill>
                <a:srgbClr val="000000"/>
              </a:solidFill>
              <a:effectLst/>
            </a:endParaRPr>
          </a:p>
        </p:txBody>
      </p:sp>
      <p:sp>
        <p:nvSpPr>
          <p:cNvPr id="5" name="Oval 4">
            <a:extLst>
              <a:ext uri="{FF2B5EF4-FFF2-40B4-BE49-F238E27FC236}">
                <a16:creationId xmlns:a16="http://schemas.microsoft.com/office/drawing/2014/main" id="{D91DAFBA-F7CA-CD62-1D09-78E69BA8A312}"/>
              </a:ext>
            </a:extLst>
          </p:cNvPr>
          <p:cNvSpPr/>
          <p:nvPr/>
        </p:nvSpPr>
        <p:spPr>
          <a:xfrm>
            <a:off x="270626" y="2963334"/>
            <a:ext cx="2878974" cy="1464733"/>
          </a:xfrm>
          <a:prstGeom prst="ellipse">
            <a:avLst/>
          </a:prstGeom>
          <a:noFill/>
          <a:ln w="28575">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800" b="0" i="0" u="none" baseline="0" dirty="0">
              <a:solidFill>
                <a:srgbClr val="FFFFFF"/>
              </a:solidFill>
              <a:latin typeface="Calibri" panose="020F0502020204030204" pitchFamily="34" charset="0"/>
            </a:endParaRPr>
          </a:p>
        </p:txBody>
      </p:sp>
      <p:sp>
        <p:nvSpPr>
          <p:cNvPr id="6" name="Oval 5">
            <a:extLst>
              <a:ext uri="{FF2B5EF4-FFF2-40B4-BE49-F238E27FC236}">
                <a16:creationId xmlns:a16="http://schemas.microsoft.com/office/drawing/2014/main" id="{93E9B932-E5AE-15B8-F905-4ABA5E7C606D}"/>
              </a:ext>
            </a:extLst>
          </p:cNvPr>
          <p:cNvSpPr/>
          <p:nvPr/>
        </p:nvSpPr>
        <p:spPr>
          <a:xfrm>
            <a:off x="3982861" y="4453467"/>
            <a:ext cx="2426405" cy="1070544"/>
          </a:xfrm>
          <a:prstGeom prst="ellipse">
            <a:avLst/>
          </a:prstGeom>
          <a:noFill/>
          <a:ln w="28575">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eaLnBrk="1" fontAlgn="auto" hangingPunct="1">
              <a:lnSpc>
                <a:spcPct val="100000"/>
              </a:lnSpc>
              <a:spcBef>
                <a:spcPts val="0"/>
              </a:spcBef>
              <a:spcAft>
                <a:spcPts val="0"/>
              </a:spcAft>
            </a:pPr>
            <a:endParaRPr lang="en-US" sz="1800" b="0" i="0" u="none" baseline="0" dirty="0">
              <a:solidFill>
                <a:srgbClr val="FFFFFF"/>
              </a:solidFill>
              <a:latin typeface="Calibri" panose="020F0502020204030204" pitchFamily="34" charset="0"/>
            </a:endParaRPr>
          </a:p>
        </p:txBody>
      </p:sp>
      <p:sp>
        <p:nvSpPr>
          <p:cNvPr id="2" name="Slide Number Placeholder 4">
            <a:extLst>
              <a:ext uri="{FF2B5EF4-FFF2-40B4-BE49-F238E27FC236}">
                <a16:creationId xmlns:a16="http://schemas.microsoft.com/office/drawing/2014/main" id="{C7A4F57D-6CAC-E513-3E38-CB18F9EAF414}"/>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16</a:t>
            </a:fld>
            <a:endParaRPr lang="en-US" dirty="0"/>
          </a:p>
        </p:txBody>
      </p:sp>
      <p:sp>
        <p:nvSpPr>
          <p:cNvPr id="4" name="TextBox 3">
            <a:extLst>
              <a:ext uri="{FF2B5EF4-FFF2-40B4-BE49-F238E27FC236}">
                <a16:creationId xmlns:a16="http://schemas.microsoft.com/office/drawing/2014/main" id="{7A1DD7DD-9A55-35C4-6A2C-DD9C891017B4}"/>
              </a:ext>
            </a:extLst>
          </p:cNvPr>
          <p:cNvSpPr txBox="1"/>
          <p:nvPr/>
        </p:nvSpPr>
        <p:spPr>
          <a:xfrm>
            <a:off x="544749" y="5603132"/>
            <a:ext cx="510909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0" u="none" baseline="0" dirty="0">
                <a:solidFill>
                  <a:srgbClr val="000000"/>
                </a:solidFill>
              </a:rPr>
              <a:t>T&amp;S = transport and storage; IRR = internal rate of return; BAU = business as usual</a:t>
            </a:r>
          </a:p>
        </p:txBody>
      </p:sp>
      <p:sp>
        <p:nvSpPr>
          <p:cNvPr id="8" name="TextBox 7">
            <a:extLst>
              <a:ext uri="{FF2B5EF4-FFF2-40B4-BE49-F238E27FC236}">
                <a16:creationId xmlns:a16="http://schemas.microsoft.com/office/drawing/2014/main" id="{03142C51-E843-C66B-6C09-CABB004D1B19}"/>
              </a:ext>
            </a:extLst>
          </p:cNvPr>
          <p:cNvSpPr txBox="1"/>
          <p:nvPr/>
        </p:nvSpPr>
        <p:spPr>
          <a:xfrm>
            <a:off x="6166871" y="5767212"/>
            <a:ext cx="99899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 </a:t>
            </a:r>
          </a:p>
        </p:txBody>
      </p:sp>
    </p:spTree>
    <p:extLst>
      <p:ext uri="{BB962C8B-B14F-4D97-AF65-F5344CB8AC3E}">
        <p14:creationId xmlns:p14="http://schemas.microsoft.com/office/powerpoint/2010/main" val="4067030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383DB1-0334-4DDF-AB85-C6479BE1D9E4}"/>
              </a:ext>
            </a:extLst>
          </p:cNvPr>
          <p:cNvSpPr>
            <a:spLocks noGrp="1"/>
          </p:cNvSpPr>
          <p:nvPr>
            <p:ph type="title"/>
          </p:nvPr>
        </p:nvSpPr>
        <p:spPr/>
        <p:txBody>
          <a:bodyPr/>
          <a:lstStyle/>
          <a:p>
            <a:r>
              <a:rPr lang="en-US" dirty="0"/>
              <a:t>Questions/</a:t>
            </a:r>
            <a:br>
              <a:rPr lang="en-US" dirty="0"/>
            </a:br>
            <a:r>
              <a:rPr lang="en-US" dirty="0"/>
              <a:t>Comments</a:t>
            </a:r>
          </a:p>
        </p:txBody>
      </p:sp>
      <p:sp>
        <p:nvSpPr>
          <p:cNvPr id="4" name="Text Placeholder 3">
            <a:extLst>
              <a:ext uri="{FF2B5EF4-FFF2-40B4-BE49-F238E27FC236}">
                <a16:creationId xmlns:a16="http://schemas.microsoft.com/office/drawing/2014/main" id="{57883821-DBE3-4E3D-8433-05DE24307D10}"/>
              </a:ext>
            </a:extLst>
          </p:cNvPr>
          <p:cNvSpPr>
            <a:spLocks noGrp="1"/>
          </p:cNvSpPr>
          <p:nvPr>
            <p:ph type="body" sz="quarter" idx="15"/>
          </p:nvPr>
        </p:nvSpPr>
        <p:spPr/>
        <p:txBody>
          <a:bodyPr/>
          <a:lstStyle/>
          <a:p>
            <a:endParaRPr lang="en-US" dirty="0"/>
          </a:p>
        </p:txBody>
      </p:sp>
      <p:sp>
        <p:nvSpPr>
          <p:cNvPr id="5" name="Text Placeholder 4">
            <a:extLst>
              <a:ext uri="{FF2B5EF4-FFF2-40B4-BE49-F238E27FC236}">
                <a16:creationId xmlns:a16="http://schemas.microsoft.com/office/drawing/2014/main" id="{E2A1FD17-175F-489D-9B37-C1B370C36011}"/>
              </a:ext>
            </a:extLst>
          </p:cNvPr>
          <p:cNvSpPr>
            <a:spLocks noGrp="1"/>
          </p:cNvSpPr>
          <p:nvPr>
            <p:ph type="body" sz="quarter" idx="11"/>
          </p:nvPr>
        </p:nvSpPr>
        <p:spPr/>
        <p:txBody>
          <a:bodyPr/>
          <a:lstStyle/>
          <a:p>
            <a:r>
              <a:rPr lang="en-US" dirty="0"/>
              <a:t>John Brewer, Kirk LaBarbara</a:t>
            </a:r>
          </a:p>
        </p:txBody>
      </p:sp>
      <p:sp>
        <p:nvSpPr>
          <p:cNvPr id="6" name="Text Placeholder 5">
            <a:extLst>
              <a:ext uri="{FF2B5EF4-FFF2-40B4-BE49-F238E27FC236}">
                <a16:creationId xmlns:a16="http://schemas.microsoft.com/office/drawing/2014/main" id="{CE84D827-246A-40FF-A4F5-5CB89E10378A}"/>
              </a:ext>
            </a:extLst>
          </p:cNvPr>
          <p:cNvSpPr>
            <a:spLocks noGrp="1"/>
          </p:cNvSpPr>
          <p:nvPr>
            <p:ph type="body" sz="quarter" idx="16"/>
          </p:nvPr>
        </p:nvSpPr>
        <p:spPr/>
        <p:txBody>
          <a:bodyPr/>
          <a:lstStyle/>
          <a:p>
            <a:r>
              <a:rPr lang="en-US" dirty="0">
                <a:hlinkClick r:id="rId2"/>
              </a:rPr>
              <a:t>John.brewer@netl.doe.gov</a:t>
            </a:r>
            <a:r>
              <a:rPr lang="en-US" dirty="0"/>
              <a:t>,</a:t>
            </a:r>
          </a:p>
          <a:p>
            <a:r>
              <a:rPr lang="en-US" dirty="0">
                <a:hlinkClick r:id="rId3"/>
              </a:rPr>
              <a:t>Kirk.labarbara@netl.doe.gov</a:t>
            </a:r>
            <a:r>
              <a:rPr lang="en-US" dirty="0"/>
              <a:t> </a:t>
            </a:r>
          </a:p>
        </p:txBody>
      </p:sp>
      <p:pic>
        <p:nvPicPr>
          <p:cNvPr id="7" name="Picture Placeholder 6">
            <a:extLst>
              <a:ext uri="{FF2B5EF4-FFF2-40B4-BE49-F238E27FC236}">
                <a16:creationId xmlns:a16="http://schemas.microsoft.com/office/drawing/2014/main" id="{070E2CEC-707A-7945-24B9-01668C75F2C5}"/>
              </a:ext>
            </a:extLst>
          </p:cNvPr>
          <p:cNvPicPr>
            <a:picLocks noGrp="1" noChangeAspect="1"/>
          </p:cNvPicPr>
          <p:nvPr>
            <p:ph type="pic" sz="quarter" idx="10"/>
          </p:nvPr>
        </p:nvPicPr>
        <p:blipFill rotWithShape="1">
          <a:blip r:embed="rId4" cstate="screen">
            <a:extLst>
              <a:ext uri="{BEBA8EAE-BF5A-486C-A8C5-ECC9F3942E4B}">
                <a14:imgProps xmlns:a14="http://schemas.microsoft.com/office/drawing/2010/main">
                  <a14:imgLayer r:embed="rId5">
                    <a14:imgEffect>
                      <a14:sharpenSoften amount="25000"/>
                    </a14:imgEffect>
                    <a14:imgEffect>
                      <a14:saturation sat="300000"/>
                    </a14:imgEffect>
                    <a14:imgEffect>
                      <a14:brightnessContrast bright="20000"/>
                    </a14:imgEffect>
                  </a14:imgLayer>
                </a14:imgProps>
              </a:ext>
              <a:ext uri="{28A0092B-C50C-407E-A947-70E740481C1C}">
                <a14:useLocalDpi xmlns:a14="http://schemas.microsoft.com/office/drawing/2010/main"/>
              </a:ext>
            </a:extLst>
          </a:blip>
          <a:srcRect l="1932" r="1932"/>
          <a:stretch/>
        </p:blipFill>
        <p:spPr>
          <a:xfrm>
            <a:off x="6096000" y="0"/>
            <a:ext cx="6096000" cy="6858000"/>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a:ln w="53975" cmpd="dbl">
            <a:solidFill>
              <a:srgbClr val="99CA3E"/>
            </a:solidFill>
          </a:ln>
        </p:spPr>
      </p:pic>
    </p:spTree>
    <p:extLst>
      <p:ext uri="{BB962C8B-B14F-4D97-AF65-F5344CB8AC3E}">
        <p14:creationId xmlns:p14="http://schemas.microsoft.com/office/powerpoint/2010/main" val="2901122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B4F972-EF15-49DD-B41D-726B8BBEFEEC}"/>
              </a:ext>
            </a:extLst>
          </p:cNvPr>
          <p:cNvSpPr>
            <a:spLocks noGrp="1"/>
          </p:cNvSpPr>
          <p:nvPr>
            <p:ph sz="quarter" idx="10"/>
          </p:nvPr>
        </p:nvSpPr>
        <p:spPr/>
        <p:txBody>
          <a:bodyPr/>
          <a:lstStyle/>
          <a:p>
            <a:r>
              <a:rPr lang="en-US" dirty="0">
                <a:latin typeface="Century Gothic"/>
              </a:rPr>
              <a:t>Appendix</a:t>
            </a:r>
            <a:endParaRPr lang="en-US" dirty="0"/>
          </a:p>
        </p:txBody>
      </p:sp>
    </p:spTree>
    <p:extLst>
      <p:ext uri="{BB962C8B-B14F-4D97-AF65-F5344CB8AC3E}">
        <p14:creationId xmlns:p14="http://schemas.microsoft.com/office/powerpoint/2010/main" val="26361892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E3DE02F-8BA4-F8F7-D73C-BCEEF3A68279}"/>
              </a:ext>
            </a:extLst>
          </p:cNvPr>
          <p:cNvSpPr>
            <a:spLocks noGrp="1"/>
          </p:cNvSpPr>
          <p:nvPr>
            <p:ph type="subTitle" idx="13"/>
          </p:nvPr>
        </p:nvSpPr>
        <p:spPr/>
        <p:txBody>
          <a:bodyPr/>
          <a:lstStyle/>
          <a:p>
            <a:r>
              <a:rPr lang="en-US" dirty="0"/>
              <a:t>Integrated MARKAL-PROMOD Analysis</a:t>
            </a:r>
          </a:p>
        </p:txBody>
      </p:sp>
      <p:sp>
        <p:nvSpPr>
          <p:cNvPr id="7" name="Title 6">
            <a:extLst>
              <a:ext uri="{FF2B5EF4-FFF2-40B4-BE49-F238E27FC236}">
                <a16:creationId xmlns:a16="http://schemas.microsoft.com/office/drawing/2014/main" id="{4E0721F9-3D75-924F-BE70-645008B03C25}"/>
              </a:ext>
            </a:extLst>
          </p:cNvPr>
          <p:cNvSpPr>
            <a:spLocks noGrp="1"/>
          </p:cNvSpPr>
          <p:nvPr>
            <p:ph type="title"/>
          </p:nvPr>
        </p:nvSpPr>
        <p:spPr/>
        <p:txBody>
          <a:bodyPr/>
          <a:lstStyle/>
          <a:p>
            <a:r>
              <a:rPr lang="en-US" dirty="0"/>
              <a:t>Analysis Schematic</a:t>
            </a:r>
          </a:p>
        </p:txBody>
      </p:sp>
      <p:pic>
        <p:nvPicPr>
          <p:cNvPr id="10" name="Picture 9" descr="A diagram of a process&#10;&#10;Description automatically generated">
            <a:extLst>
              <a:ext uri="{FF2B5EF4-FFF2-40B4-BE49-F238E27FC236}">
                <a16:creationId xmlns:a16="http://schemas.microsoft.com/office/drawing/2014/main" id="{753DDAC6-E2FE-6358-29FB-47741ED68A67}"/>
              </a:ext>
            </a:extLst>
          </p:cNvPr>
          <p:cNvPicPr>
            <a:picLocks noChangeAspect="1"/>
          </p:cNvPicPr>
          <p:nvPr/>
        </p:nvPicPr>
        <p:blipFill>
          <a:blip r:embed="rId2"/>
          <a:stretch>
            <a:fillRect/>
          </a:stretch>
        </p:blipFill>
        <p:spPr>
          <a:xfrm>
            <a:off x="3090950" y="1617340"/>
            <a:ext cx="5940276" cy="3623319"/>
          </a:xfrm>
          <a:prstGeom prst="rect">
            <a:avLst/>
          </a:prstGeom>
        </p:spPr>
      </p:pic>
      <p:sp>
        <p:nvSpPr>
          <p:cNvPr id="2" name="Slide Number Placeholder 4">
            <a:extLst>
              <a:ext uri="{FF2B5EF4-FFF2-40B4-BE49-F238E27FC236}">
                <a16:creationId xmlns:a16="http://schemas.microsoft.com/office/drawing/2014/main" id="{3C60266D-1ECB-D6CC-0111-A3A8C765A666}"/>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19</a:t>
            </a:fld>
            <a:endParaRPr lang="en-US" dirty="0"/>
          </a:p>
        </p:txBody>
      </p:sp>
      <p:sp>
        <p:nvSpPr>
          <p:cNvPr id="3" name="TextBox 2">
            <a:extLst>
              <a:ext uri="{FF2B5EF4-FFF2-40B4-BE49-F238E27FC236}">
                <a16:creationId xmlns:a16="http://schemas.microsoft.com/office/drawing/2014/main" id="{CDF08685-20CC-3D33-6464-1A335FD75A1D}"/>
              </a:ext>
            </a:extLst>
          </p:cNvPr>
          <p:cNvSpPr txBox="1"/>
          <p:nvPr/>
        </p:nvSpPr>
        <p:spPr>
          <a:xfrm>
            <a:off x="10883159" y="5757010"/>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spTree>
    <p:extLst>
      <p:ext uri="{BB962C8B-B14F-4D97-AF65-F5344CB8AC3E}">
        <p14:creationId xmlns:p14="http://schemas.microsoft.com/office/powerpoint/2010/main" val="3253628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422D30-701B-89B6-EC3D-976EDB055591}"/>
              </a:ext>
            </a:extLst>
          </p:cNvPr>
          <p:cNvSpPr>
            <a:spLocks noGrp="1"/>
          </p:cNvSpPr>
          <p:nvPr>
            <p:ph idx="1"/>
          </p:nvPr>
        </p:nvSpPr>
        <p:spPr/>
        <p:txBody>
          <a:bodyPr>
            <a:noAutofit/>
          </a:bodyPr>
          <a:lstStyle/>
          <a:p>
            <a:pPr marL="0" marR="0" indent="0">
              <a:spcBef>
                <a:spcPts val="0"/>
              </a:spcBef>
              <a:spcAft>
                <a:spcPts val="0"/>
              </a:spcAft>
              <a:buNone/>
            </a:pPr>
            <a:r>
              <a:rPr lang="en-US" i="1" dirty="0">
                <a:solidFill>
                  <a:srgbClr val="000000"/>
                </a:solidFill>
                <a:effectLst/>
                <a:latin typeface="+mj-lt"/>
                <a:ea typeface="Times New Roman" panose="02020603050405020304" pitchFamily="18" charset="0"/>
                <a:cs typeface="Aptos" panose="020B0004020202020204" pitchFamily="34" charset="0"/>
              </a:rPr>
              <a:t>This project was funded by the United States Department of Energy, National Energy Technology Laboratory, in part, through a site support contract. Neither the United States Government nor any agency thereof, nor any of their employees, nor the support contractor, nor any of their employees, makes any warranty, express or implied, or assumes any legal liability or</a:t>
            </a:r>
            <a:endParaRPr lang="en-US" dirty="0">
              <a:effectLst/>
              <a:latin typeface="+mj-lt"/>
              <a:ea typeface="Aptos" panose="020B0004020202020204" pitchFamily="34" charset="0"/>
              <a:cs typeface="Aptos" panose="020B0004020202020204" pitchFamily="34" charset="0"/>
            </a:endParaRPr>
          </a:p>
          <a:p>
            <a:pPr marL="0" marR="0" indent="0">
              <a:spcBef>
                <a:spcPts val="0"/>
              </a:spcBef>
              <a:spcAft>
                <a:spcPts val="0"/>
              </a:spcAft>
              <a:buNone/>
            </a:pPr>
            <a:r>
              <a:rPr lang="en-US" i="1" dirty="0">
                <a:solidFill>
                  <a:srgbClr val="000000"/>
                </a:solidFill>
                <a:effectLst/>
                <a:latin typeface="+mj-lt"/>
                <a:ea typeface="Times New Roman" panose="02020603050405020304" pitchFamily="18" charset="0"/>
                <a:cs typeface="Aptos" panose="020B0004020202020204" pitchFamily="34" charset="0"/>
              </a:rPr>
              <a:t>responsibility for the accuracy, completeness, or usefulness of any information, apparatus, product, or process disclosed, or represents that its use would not infringe privately owned rights. Reference herein to any specific commercial product, process, or service by trade name,</a:t>
            </a:r>
            <a:endParaRPr lang="en-US" dirty="0">
              <a:effectLst/>
              <a:latin typeface="+mj-lt"/>
              <a:ea typeface="Aptos" panose="020B0004020202020204" pitchFamily="34" charset="0"/>
              <a:cs typeface="Aptos" panose="020B0004020202020204" pitchFamily="34" charset="0"/>
            </a:endParaRPr>
          </a:p>
          <a:p>
            <a:pPr marL="0" marR="0" indent="0">
              <a:spcBef>
                <a:spcPts val="0"/>
              </a:spcBef>
              <a:spcAft>
                <a:spcPts val="0"/>
              </a:spcAft>
              <a:buNone/>
            </a:pPr>
            <a:r>
              <a:rPr lang="en-US" i="1" dirty="0">
                <a:solidFill>
                  <a:srgbClr val="000000"/>
                </a:solidFill>
                <a:effectLst/>
                <a:latin typeface="+mj-lt"/>
                <a:ea typeface="Times New Roman" panose="02020603050405020304" pitchFamily="18" charset="0"/>
                <a:cs typeface="Aptos" panose="020B0004020202020204" pitchFamily="34" charset="0"/>
              </a:rPr>
              <a:t>trademark, manufacturer, or otherwise does not necessarily constitute or imply its endorsement, recommendation, or favoring by the United States Government or any agency thereof. The views and opinions of authors expressed herein do not necessarily state or reflect those of the United</a:t>
            </a:r>
            <a:endParaRPr lang="en-US" dirty="0">
              <a:effectLst/>
              <a:latin typeface="+mj-lt"/>
              <a:ea typeface="Aptos" panose="020B0004020202020204" pitchFamily="34" charset="0"/>
              <a:cs typeface="Aptos" panose="020B0004020202020204" pitchFamily="34" charset="0"/>
            </a:endParaRPr>
          </a:p>
          <a:p>
            <a:pPr marL="0" marR="0" indent="0">
              <a:spcBef>
                <a:spcPts val="0"/>
              </a:spcBef>
              <a:spcAft>
                <a:spcPts val="0"/>
              </a:spcAft>
              <a:buNone/>
            </a:pPr>
            <a:r>
              <a:rPr lang="en-US" i="1" dirty="0">
                <a:solidFill>
                  <a:srgbClr val="000000"/>
                </a:solidFill>
                <a:effectLst/>
                <a:latin typeface="+mj-lt"/>
                <a:ea typeface="Times New Roman" panose="02020603050405020304" pitchFamily="18" charset="0"/>
                <a:cs typeface="Aptos" panose="020B0004020202020204" pitchFamily="34" charset="0"/>
              </a:rPr>
              <a:t>States Government or any agency thereof. </a:t>
            </a:r>
            <a:endParaRPr lang="en-US" dirty="0">
              <a:latin typeface="+mj-lt"/>
            </a:endParaRPr>
          </a:p>
        </p:txBody>
      </p:sp>
      <p:sp>
        <p:nvSpPr>
          <p:cNvPr id="4" name="Title 3">
            <a:extLst>
              <a:ext uri="{FF2B5EF4-FFF2-40B4-BE49-F238E27FC236}">
                <a16:creationId xmlns:a16="http://schemas.microsoft.com/office/drawing/2014/main" id="{1FD61DD4-45F6-EF44-6964-618426582F0B}"/>
              </a:ext>
            </a:extLst>
          </p:cNvPr>
          <p:cNvSpPr>
            <a:spLocks noGrp="1"/>
          </p:cNvSpPr>
          <p:nvPr>
            <p:ph type="title"/>
          </p:nvPr>
        </p:nvSpPr>
        <p:spPr/>
        <p:txBody>
          <a:bodyPr/>
          <a:lstStyle/>
          <a:p>
            <a:r>
              <a:rPr lang="en-US" dirty="0"/>
              <a:t>Disclaimer</a:t>
            </a:r>
          </a:p>
        </p:txBody>
      </p:sp>
      <p:sp>
        <p:nvSpPr>
          <p:cNvPr id="5" name="Slide Number Placeholder 4">
            <a:extLst>
              <a:ext uri="{FF2B5EF4-FFF2-40B4-BE49-F238E27FC236}">
                <a16:creationId xmlns:a16="http://schemas.microsoft.com/office/drawing/2014/main" id="{0B5C0E3E-7BCD-1F61-E51F-2759D2105864}"/>
              </a:ext>
            </a:extLst>
          </p:cNvPr>
          <p:cNvSpPr>
            <a:spLocks noGrp="1"/>
          </p:cNvSpPr>
          <p:nvPr>
            <p:ph type="sldNum" sz="quarter" idx="15"/>
          </p:nvPr>
        </p:nvSpPr>
        <p:spPr/>
        <p:txBody>
          <a:bodyPr/>
          <a:lstStyle/>
          <a:p>
            <a:fld id="{6CBE36CA-A7C6-4838-9ACB-C8D30B8F2C6D}" type="slidenum">
              <a:rPr lang="en-US" smtClean="0"/>
              <a:pPr/>
              <a:t>2</a:t>
            </a:fld>
            <a:endParaRPr lang="en-US" dirty="0"/>
          </a:p>
        </p:txBody>
      </p:sp>
    </p:spTree>
    <p:extLst>
      <p:ext uri="{BB962C8B-B14F-4D97-AF65-F5344CB8AC3E}">
        <p14:creationId xmlns:p14="http://schemas.microsoft.com/office/powerpoint/2010/main" val="26542301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083C371-41E0-990F-FEA9-351217094FE6}"/>
              </a:ext>
            </a:extLst>
          </p:cNvPr>
          <p:cNvSpPr>
            <a:spLocks noGrp="1"/>
          </p:cNvSpPr>
          <p:nvPr>
            <p:ph type="title"/>
          </p:nvPr>
        </p:nvSpPr>
        <p:spPr/>
        <p:txBody>
          <a:bodyPr/>
          <a:lstStyle/>
          <a:p>
            <a:r>
              <a:rPr lang="en-US" dirty="0"/>
              <a:t>Time Slices in MARKAL–TIMES</a:t>
            </a:r>
          </a:p>
        </p:txBody>
      </p:sp>
      <p:graphicFrame>
        <p:nvGraphicFramePr>
          <p:cNvPr id="10" name="Table 9">
            <a:extLst>
              <a:ext uri="{FF2B5EF4-FFF2-40B4-BE49-F238E27FC236}">
                <a16:creationId xmlns:a16="http://schemas.microsoft.com/office/drawing/2014/main" id="{0CBDD1CD-B442-D297-8C6D-D6E307C0DA20}"/>
              </a:ext>
            </a:extLst>
          </p:cNvPr>
          <p:cNvGraphicFramePr>
            <a:graphicFrameLocks noGrp="1"/>
          </p:cNvGraphicFramePr>
          <p:nvPr>
            <p:extLst>
              <p:ext uri="{D42A27DB-BD31-4B8C-83A1-F6EECF244321}">
                <p14:modId xmlns:p14="http://schemas.microsoft.com/office/powerpoint/2010/main" val="999477724"/>
              </p:ext>
            </p:extLst>
          </p:nvPr>
        </p:nvGraphicFramePr>
        <p:xfrm>
          <a:off x="346192" y="1619979"/>
          <a:ext cx="11499616" cy="2489291"/>
        </p:xfrm>
        <a:graphic>
          <a:graphicData uri="http://schemas.openxmlformats.org/drawingml/2006/table">
            <a:tbl>
              <a:tblPr bandRow="1">
                <a:tableStyleId>{7DF18680-E054-41AD-8BC1-D1AEF772440D}</a:tableStyleId>
              </a:tblPr>
              <a:tblGrid>
                <a:gridCol w="1307917">
                  <a:extLst>
                    <a:ext uri="{9D8B030D-6E8A-4147-A177-3AD203B41FA5}">
                      <a16:colId xmlns:a16="http://schemas.microsoft.com/office/drawing/2014/main" val="2893999392"/>
                    </a:ext>
                  </a:extLst>
                </a:gridCol>
                <a:gridCol w="1566987">
                  <a:extLst>
                    <a:ext uri="{9D8B030D-6E8A-4147-A177-3AD203B41FA5}">
                      <a16:colId xmlns:a16="http://schemas.microsoft.com/office/drawing/2014/main" val="3993551860"/>
                    </a:ext>
                  </a:extLst>
                </a:gridCol>
                <a:gridCol w="1437452">
                  <a:extLst>
                    <a:ext uri="{9D8B030D-6E8A-4147-A177-3AD203B41FA5}">
                      <a16:colId xmlns:a16="http://schemas.microsoft.com/office/drawing/2014/main" val="2815450145"/>
                    </a:ext>
                  </a:extLst>
                </a:gridCol>
                <a:gridCol w="1437452">
                  <a:extLst>
                    <a:ext uri="{9D8B030D-6E8A-4147-A177-3AD203B41FA5}">
                      <a16:colId xmlns:a16="http://schemas.microsoft.com/office/drawing/2014/main" val="1676976234"/>
                    </a:ext>
                  </a:extLst>
                </a:gridCol>
                <a:gridCol w="1437452">
                  <a:extLst>
                    <a:ext uri="{9D8B030D-6E8A-4147-A177-3AD203B41FA5}">
                      <a16:colId xmlns:a16="http://schemas.microsoft.com/office/drawing/2014/main" val="2512163305"/>
                    </a:ext>
                  </a:extLst>
                </a:gridCol>
                <a:gridCol w="1437452">
                  <a:extLst>
                    <a:ext uri="{9D8B030D-6E8A-4147-A177-3AD203B41FA5}">
                      <a16:colId xmlns:a16="http://schemas.microsoft.com/office/drawing/2014/main" val="852954324"/>
                    </a:ext>
                  </a:extLst>
                </a:gridCol>
                <a:gridCol w="1437452">
                  <a:extLst>
                    <a:ext uri="{9D8B030D-6E8A-4147-A177-3AD203B41FA5}">
                      <a16:colId xmlns:a16="http://schemas.microsoft.com/office/drawing/2014/main" val="3159464094"/>
                    </a:ext>
                  </a:extLst>
                </a:gridCol>
                <a:gridCol w="1437452">
                  <a:extLst>
                    <a:ext uri="{9D8B030D-6E8A-4147-A177-3AD203B41FA5}">
                      <a16:colId xmlns:a16="http://schemas.microsoft.com/office/drawing/2014/main" val="2200661465"/>
                    </a:ext>
                  </a:extLst>
                </a:gridCol>
              </a:tblGrid>
              <a:tr h="294259">
                <a:tc>
                  <a:txBody>
                    <a:bodyPr/>
                    <a:lstStyle/>
                    <a:p>
                      <a:pPr algn="ctr" fontAlgn="ctr"/>
                      <a:r>
                        <a:rPr lang="en-US" sz="1400" b="1" dirty="0">
                          <a:solidFill>
                            <a:schemeClr val="bg1"/>
                          </a:solidFill>
                          <a:effectLst/>
                        </a:rPr>
                        <a:t>Season</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Months</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Days Annually</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Hours Annually</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Peak</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Night</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Day-AM</a:t>
                      </a:r>
                      <a:endParaRPr lang="en-US" sz="1400" b="1" dirty="0">
                        <a:solidFill>
                          <a:schemeClr val="bg1"/>
                        </a:solidFill>
                        <a:effectLst/>
                        <a:latin typeface="+mn-lt"/>
                      </a:endParaRPr>
                    </a:p>
                  </a:txBody>
                  <a:tcPr marL="9525" marR="9525" marT="9525" anchor="ctr">
                    <a:solidFill>
                      <a:srgbClr val="00B0D9"/>
                    </a:solidFill>
                  </a:tcPr>
                </a:tc>
                <a:tc>
                  <a:txBody>
                    <a:bodyPr/>
                    <a:lstStyle/>
                    <a:p>
                      <a:pPr algn="ctr" fontAlgn="ctr"/>
                      <a:r>
                        <a:rPr lang="en-US" sz="1400" b="1" dirty="0">
                          <a:solidFill>
                            <a:schemeClr val="bg1"/>
                          </a:solidFill>
                          <a:effectLst/>
                        </a:rPr>
                        <a:t>Day-PM</a:t>
                      </a:r>
                      <a:endParaRPr lang="en-US" sz="1400" b="1" dirty="0">
                        <a:solidFill>
                          <a:schemeClr val="bg1"/>
                        </a:solidFill>
                        <a:effectLst/>
                        <a:latin typeface="+mn-lt"/>
                      </a:endParaRPr>
                    </a:p>
                  </a:txBody>
                  <a:tcPr marL="9525" marR="9525" marT="9525" anchor="ctr">
                    <a:solidFill>
                      <a:srgbClr val="00B0D9"/>
                    </a:solidFill>
                  </a:tcPr>
                </a:tc>
                <a:extLst>
                  <a:ext uri="{0D108BD9-81ED-4DB2-BD59-A6C34878D82A}">
                    <a16:rowId xmlns:a16="http://schemas.microsoft.com/office/drawing/2014/main" val="2432563681"/>
                  </a:ext>
                </a:extLst>
              </a:tr>
              <a:tr h="365760">
                <a:tc rowSpan="2">
                  <a:txBody>
                    <a:bodyPr/>
                    <a:lstStyle/>
                    <a:p>
                      <a:pPr algn="ctr" fontAlgn="ctr"/>
                      <a:r>
                        <a:rPr lang="en-US" sz="1400" dirty="0">
                          <a:effectLst/>
                        </a:rPr>
                        <a:t>Intermediate</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April, May, October, November</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122</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2928</a:t>
                      </a:r>
                      <a:endParaRPr lang="en-US" sz="1400" dirty="0">
                        <a:effectLst/>
                        <a:latin typeface="+mn-lt"/>
                      </a:endParaRPr>
                    </a:p>
                  </a:txBody>
                  <a:tcPr marL="9525" marR="9525" marT="9525" anchor="ctr">
                    <a:solidFill>
                      <a:srgbClr val="E7F2F8"/>
                    </a:solidFill>
                  </a:tcPr>
                </a:tc>
                <a:tc>
                  <a:txBody>
                    <a:bodyPr/>
                    <a:lstStyle/>
                    <a:p>
                      <a:pPr algn="ctr" fontAlgn="ctr"/>
                      <a:r>
                        <a:rPr lang="en-US" sz="1400" dirty="0">
                          <a:effectLst/>
                        </a:rPr>
                        <a:t>0.96% of 2928 </a:t>
                      </a:r>
                      <a:endParaRPr lang="en-US" sz="1400" dirty="0">
                        <a:effectLst/>
                        <a:latin typeface="+mn-lt"/>
                      </a:endParaRPr>
                    </a:p>
                  </a:txBody>
                  <a:tcPr marL="9525" marR="9525" marT="9525" anchor="ctr">
                    <a:solidFill>
                      <a:srgbClr val="E7F2F8"/>
                    </a:solidFill>
                  </a:tcPr>
                </a:tc>
                <a:tc>
                  <a:txBody>
                    <a:bodyPr/>
                    <a:lstStyle/>
                    <a:p>
                      <a:pPr algn="ctr" fontAlgn="ctr"/>
                      <a:r>
                        <a:rPr lang="en-US" sz="1400" b="1" dirty="0">
                          <a:effectLst/>
                        </a:rPr>
                        <a:t>20:00–06:00</a:t>
                      </a:r>
                      <a:endParaRPr lang="en-US" sz="1400" b="1" dirty="0">
                        <a:effectLst/>
                        <a:latin typeface="+mn-lt"/>
                      </a:endParaRPr>
                    </a:p>
                  </a:txBody>
                  <a:tcPr marL="9525" marR="9525" marT="9525" anchor="ctr">
                    <a:solidFill>
                      <a:srgbClr val="E7F2F8"/>
                    </a:solidFill>
                  </a:tcPr>
                </a:tc>
                <a:tc>
                  <a:txBody>
                    <a:bodyPr/>
                    <a:lstStyle/>
                    <a:p>
                      <a:pPr algn="ctr" fontAlgn="ctr"/>
                      <a:r>
                        <a:rPr lang="en-US" sz="1400" b="1" dirty="0">
                          <a:effectLst/>
                        </a:rPr>
                        <a:t>06:00–12:00</a:t>
                      </a:r>
                      <a:endParaRPr lang="en-US" sz="1400" dirty="0">
                        <a:latin typeface="+mn-lt"/>
                      </a:endParaRPr>
                    </a:p>
                  </a:txBody>
                  <a:tcPr marL="9525" marR="9525" marT="9525" anchor="ctr">
                    <a:solidFill>
                      <a:srgbClr val="E7F2F8"/>
                    </a:solidFill>
                  </a:tcPr>
                </a:tc>
                <a:tc>
                  <a:txBody>
                    <a:bodyPr/>
                    <a:lstStyle/>
                    <a:p>
                      <a:pPr algn="ctr" fontAlgn="ctr"/>
                      <a:r>
                        <a:rPr lang="en-US" sz="1400" b="1" dirty="0">
                          <a:effectLst/>
                        </a:rPr>
                        <a:t>12:00–20:00</a:t>
                      </a:r>
                      <a:endParaRPr lang="en-US" sz="1400" b="1" dirty="0">
                        <a:effectLst/>
                        <a:latin typeface="+mn-lt"/>
                      </a:endParaRPr>
                    </a:p>
                  </a:txBody>
                  <a:tcPr marL="9525" marR="9525" marT="9525" anchor="ctr">
                    <a:solidFill>
                      <a:srgbClr val="E7F2F8"/>
                    </a:solidFill>
                  </a:tcPr>
                </a:tc>
                <a:extLst>
                  <a:ext uri="{0D108BD9-81ED-4DB2-BD59-A6C34878D82A}">
                    <a16:rowId xmlns:a16="http://schemas.microsoft.com/office/drawing/2014/main" val="4265183570"/>
                  </a:ext>
                </a:extLst>
              </a:tr>
              <a:tr h="366232">
                <a:tc vMerge="1">
                  <a:txBody>
                    <a:bodyPr/>
                    <a:lstStyle/>
                    <a:p>
                      <a:pPr algn="ctr" fontAlgn="ctr"/>
                      <a:endParaRPr lang="en-US" sz="1100">
                        <a:effectLst/>
                        <a:latin typeface="Calibri" panose="020F0502020204030204" pitchFamily="34" charset="0"/>
                      </a:endParaRPr>
                    </a:p>
                  </a:txBody>
                  <a:tcPr marL="9525" marR="9525" marT="9525" anchor="ctr">
                    <a:lnL>
                      <a:noFill/>
                    </a:lnL>
                    <a:lnR>
                      <a:noFill/>
                    </a:lnR>
                    <a:lnT>
                      <a:noFill/>
                    </a:lnT>
                    <a:lnB>
                      <a:noFill/>
                    </a:lnB>
                    <a:solidFill>
                      <a:srgbClr val="FFFF00"/>
                    </a:solidFill>
                  </a:tcPr>
                </a:tc>
                <a:tc vMerge="1">
                  <a:txBody>
                    <a:bodyPr/>
                    <a:lstStyle/>
                    <a:p>
                      <a:pPr algn="ctr" fontAlgn="ctr"/>
                      <a:endParaRPr lang="en-US" sz="1100">
                        <a:effectLst/>
                        <a:latin typeface="Calibri" panose="020F0502020204030204" pitchFamily="34" charset="0"/>
                      </a:endParaRPr>
                    </a:p>
                  </a:txBody>
                  <a:tcPr marL="9525" marR="9525" marT="9525" anchor="ctr">
                    <a:lnL>
                      <a:noFill/>
                    </a:lnL>
                    <a:lnR>
                      <a:noFill/>
                    </a:lnR>
                    <a:lnT>
                      <a:noFill/>
                    </a:lnT>
                    <a:lnB>
                      <a:noFill/>
                    </a:lnB>
                    <a:solidFill>
                      <a:srgbClr val="FFFF00"/>
                    </a:solidFill>
                  </a:tcPr>
                </a:tc>
                <a:tc vMerge="1">
                  <a:txBody>
                    <a:bodyPr/>
                    <a:lstStyle/>
                    <a:p>
                      <a:pPr algn="ctr" fontAlgn="ctr"/>
                      <a:endParaRPr lang="en-US" sz="1100">
                        <a:effectLst/>
                        <a:latin typeface="Calibri" panose="020F0502020204030204" pitchFamily="34" charset="0"/>
                      </a:endParaRPr>
                    </a:p>
                  </a:txBody>
                  <a:tcPr marL="9525" marR="9525" marT="9525" anchor="ctr">
                    <a:lnL>
                      <a:noFill/>
                    </a:lnL>
                    <a:lnR>
                      <a:noFill/>
                    </a:lnR>
                    <a:lnT>
                      <a:noFill/>
                    </a:lnT>
                    <a:lnB>
                      <a:noFill/>
                    </a:lnB>
                    <a:solidFill>
                      <a:srgbClr val="FFFF00"/>
                    </a:solidFill>
                  </a:tcPr>
                </a:tc>
                <a:tc vMerge="1">
                  <a:txBody>
                    <a:bodyPr/>
                    <a:lstStyle/>
                    <a:p>
                      <a:pPr algn="ctr" fontAlgn="ctr"/>
                      <a:endParaRPr lang="en-US" sz="1100">
                        <a:effectLst/>
                        <a:latin typeface="Calibri" panose="020F0502020204030204" pitchFamily="34" charset="0"/>
                      </a:endParaRPr>
                    </a:p>
                  </a:txBody>
                  <a:tcPr marL="9525" marR="9525" marT="9525" anchor="ctr">
                    <a:lnL>
                      <a:noFill/>
                    </a:lnL>
                    <a:lnR>
                      <a:noFill/>
                    </a:lnR>
                    <a:lnT>
                      <a:noFill/>
                    </a:lnT>
                    <a:lnB>
                      <a:noFill/>
                    </a:lnB>
                    <a:solidFill>
                      <a:srgbClr val="FFFF00"/>
                    </a:solidFill>
                  </a:tcPr>
                </a:tc>
                <a:tc>
                  <a:txBody>
                    <a:bodyPr/>
                    <a:lstStyle/>
                    <a:p>
                      <a:pPr lvl="0" algn="ctr">
                        <a:lnSpc>
                          <a:spcPct val="100000"/>
                        </a:lnSpc>
                        <a:spcBef>
                          <a:spcPts val="0"/>
                        </a:spcBef>
                        <a:spcAft>
                          <a:spcPts val="0"/>
                        </a:spcAft>
                        <a:buNone/>
                      </a:pPr>
                      <a:r>
                        <a:rPr lang="en-US" sz="1400" b="0" u="none" strike="noStrike" noProof="0" dirty="0">
                          <a:solidFill>
                            <a:srgbClr val="000000"/>
                          </a:solidFill>
                          <a:effectLst/>
                        </a:rPr>
                        <a:t>(28 hours)</a:t>
                      </a:r>
                      <a:endParaRPr lang="en-US" sz="1400" b="0" i="0" u="none" strike="noStrike" noProof="0" dirty="0">
                        <a:solidFill>
                          <a:srgbClr val="000000"/>
                        </a:solidFill>
                        <a:effectLst/>
                        <a:latin typeface="+mn-lt"/>
                      </a:endParaRPr>
                    </a:p>
                  </a:txBody>
                  <a:tcPr marL="9525" marR="9525" marT="9525" anchor="ctr">
                    <a:solidFill>
                      <a:srgbClr val="CBE4F1"/>
                    </a:solidFill>
                  </a:tcPr>
                </a:tc>
                <a:tc>
                  <a:txBody>
                    <a:bodyPr/>
                    <a:lstStyle/>
                    <a:p>
                      <a:pPr lvl="0" algn="ctr">
                        <a:buNone/>
                      </a:pPr>
                      <a:r>
                        <a:rPr lang="en-US" sz="1400" b="1" dirty="0">
                          <a:effectLst/>
                        </a:rPr>
                        <a:t>10 hours</a:t>
                      </a:r>
                      <a:endParaRPr lang="en-US" sz="1400" dirty="0">
                        <a:latin typeface="+mn-lt"/>
                      </a:endParaRPr>
                    </a:p>
                  </a:txBody>
                  <a:tcPr marL="9524" marR="9524" marT="9524" anchor="ctr">
                    <a:solidFill>
                      <a:srgbClr val="CBE4F1"/>
                    </a:solidFill>
                  </a:tcPr>
                </a:tc>
                <a:tc>
                  <a:txBody>
                    <a:bodyPr/>
                    <a:lstStyle/>
                    <a:p>
                      <a:pPr lvl="0" algn="ctr">
                        <a:buNone/>
                      </a:pPr>
                      <a:r>
                        <a:rPr lang="en-US" sz="1400" b="1" dirty="0">
                          <a:effectLst/>
                        </a:rPr>
                        <a:t>6 hours</a:t>
                      </a:r>
                      <a:endParaRPr lang="en-US" sz="1400" dirty="0">
                        <a:latin typeface="+mn-lt"/>
                      </a:endParaRPr>
                    </a:p>
                  </a:txBody>
                  <a:tcPr marL="9524" marR="9524" marT="9524" anchor="ctr">
                    <a:solidFill>
                      <a:srgbClr val="CBE4F1"/>
                    </a:solidFill>
                  </a:tcPr>
                </a:tc>
                <a:tc>
                  <a:txBody>
                    <a:bodyPr/>
                    <a:lstStyle/>
                    <a:p>
                      <a:pPr lvl="0" algn="ctr">
                        <a:buNone/>
                      </a:pPr>
                      <a:r>
                        <a:rPr lang="en-US" sz="1400" b="1" dirty="0">
                          <a:effectLst/>
                        </a:rPr>
                        <a:t>8 hours</a:t>
                      </a:r>
                      <a:endParaRPr lang="en-US" sz="1400" dirty="0">
                        <a:latin typeface="+mn-lt"/>
                      </a:endParaRPr>
                    </a:p>
                  </a:txBody>
                  <a:tcPr marL="9524" marR="9524" marT="9524" anchor="ctr">
                    <a:solidFill>
                      <a:srgbClr val="CBE4F1"/>
                    </a:solidFill>
                  </a:tcPr>
                </a:tc>
                <a:extLst>
                  <a:ext uri="{0D108BD9-81ED-4DB2-BD59-A6C34878D82A}">
                    <a16:rowId xmlns:a16="http://schemas.microsoft.com/office/drawing/2014/main" val="2240736375"/>
                  </a:ext>
                </a:extLst>
              </a:tr>
              <a:tr h="365760">
                <a:tc rowSpan="2">
                  <a:txBody>
                    <a:bodyPr/>
                    <a:lstStyle/>
                    <a:p>
                      <a:pPr algn="ctr" fontAlgn="ctr"/>
                      <a:r>
                        <a:rPr lang="en-US" sz="1400" dirty="0">
                          <a:effectLst/>
                        </a:rPr>
                        <a:t>Summer</a:t>
                      </a:r>
                      <a:endParaRPr lang="en-US" sz="1400" dirty="0">
                        <a:effectLst/>
                        <a:latin typeface="+mn-lt"/>
                      </a:endParaRPr>
                    </a:p>
                  </a:txBody>
                  <a:tcPr marL="9525" marR="9525" marT="9525" anchor="ctr">
                    <a:solidFill>
                      <a:srgbClr val="CBE4F1"/>
                    </a:solidFill>
                  </a:tcPr>
                </a:tc>
                <a:tc rowSpan="2">
                  <a:txBody>
                    <a:bodyPr/>
                    <a:lstStyle/>
                    <a:p>
                      <a:pPr algn="ctr" fontAlgn="ctr"/>
                      <a:r>
                        <a:rPr lang="en-US" sz="1400" dirty="0">
                          <a:effectLst/>
                        </a:rPr>
                        <a:t>June, July, August, September</a:t>
                      </a:r>
                      <a:endParaRPr lang="en-US" sz="1400" dirty="0">
                        <a:effectLst/>
                        <a:latin typeface="+mn-lt"/>
                      </a:endParaRPr>
                    </a:p>
                  </a:txBody>
                  <a:tcPr marL="9525" marR="9525" marT="9525" anchor="ctr">
                    <a:solidFill>
                      <a:srgbClr val="CBE4F1"/>
                    </a:solidFill>
                  </a:tcPr>
                </a:tc>
                <a:tc rowSpan="2">
                  <a:txBody>
                    <a:bodyPr/>
                    <a:lstStyle/>
                    <a:p>
                      <a:pPr algn="ctr" fontAlgn="ctr"/>
                      <a:r>
                        <a:rPr lang="en-US" sz="1400" dirty="0">
                          <a:effectLst/>
                        </a:rPr>
                        <a:t>122</a:t>
                      </a:r>
                      <a:endParaRPr lang="en-US" sz="1400" dirty="0">
                        <a:effectLst/>
                        <a:latin typeface="+mn-lt"/>
                      </a:endParaRPr>
                    </a:p>
                  </a:txBody>
                  <a:tcPr marL="9525" marR="9525" marT="9525" anchor="ctr">
                    <a:solidFill>
                      <a:srgbClr val="CBE4F1"/>
                    </a:solidFill>
                  </a:tcPr>
                </a:tc>
                <a:tc rowSpan="2">
                  <a:txBody>
                    <a:bodyPr/>
                    <a:lstStyle/>
                    <a:p>
                      <a:pPr algn="ctr" fontAlgn="ctr"/>
                      <a:r>
                        <a:rPr lang="en-US" sz="1400" dirty="0">
                          <a:effectLst/>
                        </a:rPr>
                        <a:t>2928</a:t>
                      </a:r>
                      <a:endParaRPr lang="en-US" sz="1400" dirty="0">
                        <a:effectLst/>
                        <a:latin typeface="+mn-lt"/>
                      </a:endParaRPr>
                    </a:p>
                  </a:txBody>
                  <a:tcPr marL="9525" marR="9525" marT="9525" anchor="ctr">
                    <a:solidFill>
                      <a:srgbClr val="CBE4F1"/>
                    </a:solidFill>
                  </a:tcPr>
                </a:tc>
                <a:tc>
                  <a:txBody>
                    <a:bodyPr/>
                    <a:lstStyle/>
                    <a:p>
                      <a:pPr algn="ctr" fontAlgn="ctr"/>
                      <a:r>
                        <a:rPr lang="en-US" sz="1400" dirty="0">
                          <a:effectLst/>
                        </a:rPr>
                        <a:t>0.80% of 2928 </a:t>
                      </a:r>
                      <a:endParaRPr lang="en-US" sz="1400" dirty="0">
                        <a:effectLst/>
                        <a:latin typeface="+mn-lt"/>
                      </a:endParaRPr>
                    </a:p>
                  </a:txBody>
                  <a:tcPr marL="9525" marR="9525" marT="9525" anchor="ctr">
                    <a:solidFill>
                      <a:srgbClr val="E7F2F8"/>
                    </a:solidFill>
                  </a:tcPr>
                </a:tc>
                <a:tc>
                  <a:txBody>
                    <a:bodyPr/>
                    <a:lstStyle/>
                    <a:p>
                      <a:pPr algn="ctr" fontAlgn="ctr"/>
                      <a:r>
                        <a:rPr lang="en-US" sz="1400" b="1" dirty="0">
                          <a:effectLst/>
                        </a:rPr>
                        <a:t>21:00–05:00</a:t>
                      </a:r>
                      <a:endParaRPr lang="en-US" sz="1400" b="1" dirty="0">
                        <a:effectLst/>
                        <a:latin typeface="+mn-lt"/>
                      </a:endParaRPr>
                    </a:p>
                  </a:txBody>
                  <a:tcPr marL="9525" marR="9525" marT="9525" anchor="ctr">
                    <a:solidFill>
                      <a:srgbClr val="E7F2F8"/>
                    </a:solidFill>
                  </a:tcPr>
                </a:tc>
                <a:tc>
                  <a:txBody>
                    <a:bodyPr/>
                    <a:lstStyle/>
                    <a:p>
                      <a:pPr algn="ctr" fontAlgn="ctr"/>
                      <a:r>
                        <a:rPr lang="en-US" sz="1400" b="1" dirty="0">
                          <a:effectLst/>
                        </a:rPr>
                        <a:t>05:00–12:00</a:t>
                      </a:r>
                      <a:endParaRPr lang="en-US" sz="1400" b="1" dirty="0">
                        <a:effectLst/>
                        <a:latin typeface="+mn-lt"/>
                      </a:endParaRPr>
                    </a:p>
                  </a:txBody>
                  <a:tcPr marL="9525" marR="9525" marT="9525" anchor="ctr">
                    <a:solidFill>
                      <a:srgbClr val="E7F2F8"/>
                    </a:solidFill>
                  </a:tcPr>
                </a:tc>
                <a:tc>
                  <a:txBody>
                    <a:bodyPr/>
                    <a:lstStyle/>
                    <a:p>
                      <a:pPr algn="ctr" fontAlgn="ctr"/>
                      <a:r>
                        <a:rPr lang="en-US" sz="1400" b="1" dirty="0">
                          <a:effectLst/>
                        </a:rPr>
                        <a:t>12:00–21:00</a:t>
                      </a:r>
                      <a:endParaRPr lang="en-US" sz="1400" b="1" dirty="0">
                        <a:effectLst/>
                        <a:latin typeface="+mn-lt"/>
                      </a:endParaRPr>
                    </a:p>
                  </a:txBody>
                  <a:tcPr marL="9525" marR="9525" marT="9525" anchor="ctr">
                    <a:solidFill>
                      <a:srgbClr val="E7F2F8"/>
                    </a:solidFill>
                  </a:tcPr>
                </a:tc>
                <a:extLst>
                  <a:ext uri="{0D108BD9-81ED-4DB2-BD59-A6C34878D82A}">
                    <a16:rowId xmlns:a16="http://schemas.microsoft.com/office/drawing/2014/main" val="2782232491"/>
                  </a:ext>
                </a:extLst>
              </a:tr>
              <a:tr h="3657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marL="9525" marR="9525" marT="9525" anchor="ctr">
                    <a:lnL>
                      <a:noFill/>
                    </a:lnL>
                    <a:lnR>
                      <a:noFill/>
                    </a:lnR>
                    <a:lnT>
                      <a:noFill/>
                    </a:lnT>
                    <a:lnB>
                      <a:noFill/>
                    </a:lnB>
                    <a:solidFill>
                      <a:srgbClr val="92D050"/>
                    </a:solidFill>
                  </a:tcPr>
                </a:tc>
                <a:tc>
                  <a:txBody>
                    <a:bodyPr/>
                    <a:lstStyle/>
                    <a:p>
                      <a:pPr algn="ctr" fontAlgn="ctr"/>
                      <a:r>
                        <a:rPr lang="en-US" sz="1400" dirty="0">
                          <a:effectLst/>
                        </a:rPr>
                        <a:t>(24 hours)</a:t>
                      </a:r>
                      <a:endParaRPr lang="en-US" sz="1400" dirty="0">
                        <a:effectLst/>
                        <a:latin typeface="+mn-lt"/>
                      </a:endParaRPr>
                    </a:p>
                  </a:txBody>
                  <a:tcPr marL="9525" marR="9525" marT="9525" anchor="ctr">
                    <a:solidFill>
                      <a:srgbClr val="CBE4F1"/>
                    </a:solidFill>
                  </a:tcPr>
                </a:tc>
                <a:tc>
                  <a:txBody>
                    <a:bodyPr/>
                    <a:lstStyle/>
                    <a:p>
                      <a:pPr algn="ctr" fontAlgn="ctr"/>
                      <a:r>
                        <a:rPr lang="en-US" sz="1400" b="1" dirty="0">
                          <a:effectLst/>
                        </a:rPr>
                        <a:t>8 hours</a:t>
                      </a:r>
                      <a:endParaRPr lang="en-US" sz="1400" b="1" dirty="0">
                        <a:effectLst/>
                        <a:latin typeface="+mn-lt"/>
                      </a:endParaRPr>
                    </a:p>
                  </a:txBody>
                  <a:tcPr marL="9525" marR="9525" marT="9525" anchor="ctr">
                    <a:solidFill>
                      <a:srgbClr val="CBE4F1"/>
                    </a:solidFill>
                  </a:tcPr>
                </a:tc>
                <a:tc>
                  <a:txBody>
                    <a:bodyPr/>
                    <a:lstStyle/>
                    <a:p>
                      <a:pPr algn="ctr" fontAlgn="ctr"/>
                      <a:r>
                        <a:rPr lang="en-US" sz="1400" b="1" dirty="0">
                          <a:effectLst/>
                        </a:rPr>
                        <a:t>7 hours</a:t>
                      </a:r>
                      <a:endParaRPr lang="en-US" sz="1400" b="1" dirty="0">
                        <a:effectLst/>
                        <a:latin typeface="+mn-lt"/>
                      </a:endParaRPr>
                    </a:p>
                  </a:txBody>
                  <a:tcPr marL="9525" marR="9525" marT="9525" anchor="ctr">
                    <a:solidFill>
                      <a:srgbClr val="CBE4F1"/>
                    </a:solidFill>
                  </a:tcPr>
                </a:tc>
                <a:tc>
                  <a:txBody>
                    <a:bodyPr/>
                    <a:lstStyle/>
                    <a:p>
                      <a:pPr algn="ctr" fontAlgn="ctr"/>
                      <a:r>
                        <a:rPr lang="en-US" sz="1400" b="1" dirty="0">
                          <a:effectLst/>
                        </a:rPr>
                        <a:t>9 hours</a:t>
                      </a:r>
                      <a:endParaRPr lang="en-US" sz="1400" b="1" dirty="0">
                        <a:effectLst/>
                        <a:latin typeface="+mn-lt"/>
                      </a:endParaRPr>
                    </a:p>
                  </a:txBody>
                  <a:tcPr marL="9525" marR="9525" marT="9525" anchor="ctr">
                    <a:solidFill>
                      <a:srgbClr val="CBE4F1"/>
                    </a:solidFill>
                  </a:tcPr>
                </a:tc>
                <a:extLst>
                  <a:ext uri="{0D108BD9-81ED-4DB2-BD59-A6C34878D82A}">
                    <a16:rowId xmlns:a16="http://schemas.microsoft.com/office/drawing/2014/main" val="2704021422"/>
                  </a:ext>
                </a:extLst>
              </a:tr>
              <a:tr h="365760">
                <a:tc rowSpan="2">
                  <a:txBody>
                    <a:bodyPr/>
                    <a:lstStyle/>
                    <a:p>
                      <a:pPr algn="ctr" fontAlgn="ctr"/>
                      <a:r>
                        <a:rPr lang="en-US" sz="1400" dirty="0">
                          <a:effectLst/>
                        </a:rPr>
                        <a:t>Winter </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 December, January, February, March</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121</a:t>
                      </a:r>
                      <a:endParaRPr lang="en-US" sz="1400" dirty="0">
                        <a:effectLst/>
                        <a:latin typeface="+mn-lt"/>
                      </a:endParaRPr>
                    </a:p>
                  </a:txBody>
                  <a:tcPr marL="9525" marR="9525" marT="9525" anchor="ctr">
                    <a:solidFill>
                      <a:srgbClr val="E7F2F8"/>
                    </a:solidFill>
                  </a:tcPr>
                </a:tc>
                <a:tc rowSpan="2">
                  <a:txBody>
                    <a:bodyPr/>
                    <a:lstStyle/>
                    <a:p>
                      <a:pPr algn="ctr" fontAlgn="ctr"/>
                      <a:r>
                        <a:rPr lang="en-US" sz="1400" dirty="0">
                          <a:effectLst/>
                        </a:rPr>
                        <a:t>2904</a:t>
                      </a:r>
                      <a:endParaRPr lang="en-US" sz="1400" dirty="0">
                        <a:effectLst/>
                        <a:latin typeface="+mn-lt"/>
                      </a:endParaRPr>
                    </a:p>
                  </a:txBody>
                  <a:tcPr marL="9525" marR="9525" marT="9525" anchor="ctr">
                    <a:solidFill>
                      <a:srgbClr val="E7F2F8"/>
                    </a:solidFill>
                  </a:tcPr>
                </a:tc>
                <a:tc>
                  <a:txBody>
                    <a:bodyPr/>
                    <a:lstStyle/>
                    <a:p>
                      <a:pPr algn="ctr" fontAlgn="ctr"/>
                      <a:r>
                        <a:rPr lang="en-US" sz="1400" dirty="0">
                          <a:effectLst/>
                        </a:rPr>
                        <a:t>0.97% of 2904</a:t>
                      </a:r>
                      <a:endParaRPr lang="en-US" sz="1400" dirty="0">
                        <a:effectLst/>
                        <a:latin typeface="+mn-lt"/>
                      </a:endParaRPr>
                    </a:p>
                  </a:txBody>
                  <a:tcPr marL="9525" marR="9525" marT="9525" anchor="ctr">
                    <a:solidFill>
                      <a:srgbClr val="E7F2F8"/>
                    </a:solidFill>
                  </a:tcPr>
                </a:tc>
                <a:tc>
                  <a:txBody>
                    <a:bodyPr/>
                    <a:lstStyle/>
                    <a:p>
                      <a:pPr algn="ctr" fontAlgn="ctr"/>
                      <a:r>
                        <a:rPr lang="en-US" sz="1400" b="1" dirty="0">
                          <a:effectLst/>
                        </a:rPr>
                        <a:t>21:00–05:00</a:t>
                      </a:r>
                      <a:endParaRPr lang="en-US" sz="1400" b="1" dirty="0">
                        <a:effectLst/>
                        <a:latin typeface="+mn-lt"/>
                      </a:endParaRPr>
                    </a:p>
                  </a:txBody>
                  <a:tcPr marL="9525" marR="9525" marT="9525" anchor="ctr">
                    <a:solidFill>
                      <a:srgbClr val="E7F2F8"/>
                    </a:solidFill>
                  </a:tcPr>
                </a:tc>
                <a:tc>
                  <a:txBody>
                    <a:bodyPr/>
                    <a:lstStyle/>
                    <a:p>
                      <a:pPr algn="ctr" fontAlgn="ctr"/>
                      <a:r>
                        <a:rPr lang="en-US" sz="1400" b="1" dirty="0">
                          <a:effectLst/>
                        </a:rPr>
                        <a:t>05:00–12:00</a:t>
                      </a:r>
                      <a:endParaRPr lang="en-US" sz="1400" b="1" dirty="0">
                        <a:effectLst/>
                        <a:latin typeface="+mn-lt"/>
                      </a:endParaRPr>
                    </a:p>
                  </a:txBody>
                  <a:tcPr marL="9525" marR="9525" marT="9525" anchor="ctr">
                    <a:solidFill>
                      <a:srgbClr val="E7F2F8"/>
                    </a:solidFill>
                  </a:tcPr>
                </a:tc>
                <a:tc>
                  <a:txBody>
                    <a:bodyPr/>
                    <a:lstStyle/>
                    <a:p>
                      <a:pPr algn="ctr" fontAlgn="ctr"/>
                      <a:r>
                        <a:rPr lang="en-US" sz="1400" b="1" dirty="0">
                          <a:effectLst/>
                        </a:rPr>
                        <a:t>12:00–21:00</a:t>
                      </a:r>
                      <a:endParaRPr lang="en-US" sz="1400" b="1" dirty="0">
                        <a:effectLst/>
                        <a:latin typeface="+mn-lt"/>
                      </a:endParaRPr>
                    </a:p>
                  </a:txBody>
                  <a:tcPr marL="9525" marR="9525" marT="9525" anchor="ctr">
                    <a:solidFill>
                      <a:srgbClr val="E7F2F8"/>
                    </a:solidFill>
                  </a:tcPr>
                </a:tc>
                <a:extLst>
                  <a:ext uri="{0D108BD9-81ED-4DB2-BD59-A6C34878D82A}">
                    <a16:rowId xmlns:a16="http://schemas.microsoft.com/office/drawing/2014/main" val="114656384"/>
                  </a:ext>
                </a:extLst>
              </a:tr>
              <a:tr h="36576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marL="9525" marR="9525" marT="9525" anchor="ctr">
                    <a:lnL>
                      <a:noFill/>
                    </a:lnL>
                    <a:lnR>
                      <a:noFill/>
                    </a:lnR>
                    <a:lnT>
                      <a:noFill/>
                    </a:lnT>
                    <a:lnB>
                      <a:noFill/>
                    </a:lnB>
                    <a:solidFill>
                      <a:srgbClr val="DDEBF7"/>
                    </a:solidFill>
                  </a:tcPr>
                </a:tc>
                <a:tc>
                  <a:txBody>
                    <a:bodyPr/>
                    <a:lstStyle/>
                    <a:p>
                      <a:pPr algn="ctr" fontAlgn="ctr"/>
                      <a:r>
                        <a:rPr lang="en-US" sz="1400" dirty="0">
                          <a:effectLst/>
                        </a:rPr>
                        <a:t>(28 hours)</a:t>
                      </a:r>
                      <a:endParaRPr lang="en-US" sz="1400" dirty="0">
                        <a:effectLst/>
                        <a:latin typeface="+mn-lt"/>
                      </a:endParaRPr>
                    </a:p>
                  </a:txBody>
                  <a:tcPr marL="9525" marR="9525" marT="9525" anchor="ctr">
                    <a:solidFill>
                      <a:srgbClr val="CBE4F1"/>
                    </a:solidFill>
                  </a:tcPr>
                </a:tc>
                <a:tc>
                  <a:txBody>
                    <a:bodyPr/>
                    <a:lstStyle/>
                    <a:p>
                      <a:pPr algn="ctr" fontAlgn="ctr"/>
                      <a:r>
                        <a:rPr lang="en-US" sz="1400" b="1" dirty="0">
                          <a:effectLst/>
                        </a:rPr>
                        <a:t>8 hours</a:t>
                      </a:r>
                      <a:endParaRPr lang="en-US" sz="1400" b="1" dirty="0">
                        <a:effectLst/>
                        <a:latin typeface="+mn-lt"/>
                      </a:endParaRPr>
                    </a:p>
                  </a:txBody>
                  <a:tcPr marL="9525" marR="9525" marT="9525" anchor="ctr">
                    <a:solidFill>
                      <a:srgbClr val="CBE4F1"/>
                    </a:solidFill>
                  </a:tcPr>
                </a:tc>
                <a:tc>
                  <a:txBody>
                    <a:bodyPr/>
                    <a:lstStyle/>
                    <a:p>
                      <a:pPr algn="ctr" fontAlgn="ctr"/>
                      <a:r>
                        <a:rPr lang="en-US" sz="1400" b="1" dirty="0">
                          <a:effectLst/>
                        </a:rPr>
                        <a:t>7 hours</a:t>
                      </a:r>
                      <a:endParaRPr lang="en-US" sz="1400" b="1" dirty="0">
                        <a:effectLst/>
                        <a:latin typeface="+mn-lt"/>
                      </a:endParaRPr>
                    </a:p>
                  </a:txBody>
                  <a:tcPr marL="9525" marR="9525" marT="9525" anchor="ctr">
                    <a:solidFill>
                      <a:srgbClr val="CBE4F1"/>
                    </a:solidFill>
                  </a:tcPr>
                </a:tc>
                <a:tc>
                  <a:txBody>
                    <a:bodyPr/>
                    <a:lstStyle/>
                    <a:p>
                      <a:pPr algn="ctr" fontAlgn="ctr"/>
                      <a:r>
                        <a:rPr lang="en-US" sz="1400" b="1" dirty="0">
                          <a:effectLst/>
                        </a:rPr>
                        <a:t>9 hours</a:t>
                      </a:r>
                      <a:endParaRPr lang="en-US" sz="1400" b="1" dirty="0">
                        <a:effectLst/>
                        <a:latin typeface="+mn-lt"/>
                      </a:endParaRPr>
                    </a:p>
                  </a:txBody>
                  <a:tcPr marL="9525" marR="9525" marT="9525" anchor="ctr">
                    <a:solidFill>
                      <a:srgbClr val="CBE4F1"/>
                    </a:solidFill>
                  </a:tcPr>
                </a:tc>
                <a:extLst>
                  <a:ext uri="{0D108BD9-81ED-4DB2-BD59-A6C34878D82A}">
                    <a16:rowId xmlns:a16="http://schemas.microsoft.com/office/drawing/2014/main" val="4068186308"/>
                  </a:ext>
                </a:extLst>
              </a:tr>
            </a:tbl>
          </a:graphicData>
        </a:graphic>
      </p:graphicFrame>
      <p:sp>
        <p:nvSpPr>
          <p:cNvPr id="13" name="TextBox 12">
            <a:extLst>
              <a:ext uri="{FF2B5EF4-FFF2-40B4-BE49-F238E27FC236}">
                <a16:creationId xmlns:a16="http://schemas.microsoft.com/office/drawing/2014/main" id="{A9196B5D-E246-426D-DD39-FD88C370FE2B}"/>
              </a:ext>
            </a:extLst>
          </p:cNvPr>
          <p:cNvSpPr txBox="1"/>
          <p:nvPr/>
        </p:nvSpPr>
        <p:spPr>
          <a:xfrm>
            <a:off x="502436" y="4632645"/>
            <a:ext cx="11689564" cy="1200329"/>
          </a:xfrm>
          <a:prstGeom prst="rect">
            <a:avLst/>
          </a:prstGeom>
          <a:noFill/>
        </p:spPr>
        <p:txBody>
          <a:bodyPr vert="horz" wrap="square" rtlCol="0">
            <a:spAutoFit/>
          </a:bodyPr>
          <a:lstStyle/>
          <a:p>
            <a:pPr marL="285750" indent="-285750" algn="l" rtl="0" eaLnBrk="1" fontAlgn="auto" hangingPunct="1">
              <a:lnSpc>
                <a:spcPct val="100000"/>
              </a:lnSpc>
              <a:spcBef>
                <a:spcPts val="0"/>
              </a:spcBef>
              <a:spcAft>
                <a:spcPts val="0"/>
              </a:spcAft>
              <a:buFont typeface="Arial" panose="020B0604020202020204" pitchFamily="34" charset="0"/>
              <a:buChar char="•"/>
            </a:pPr>
            <a:r>
              <a:rPr lang="en-US" sz="2400" dirty="0">
                <a:solidFill>
                  <a:srgbClr val="000000"/>
                </a:solidFill>
              </a:rPr>
              <a:t>MARKAL–ANSWER assumes peaks to occur only during Day-AM</a:t>
            </a:r>
          </a:p>
          <a:p>
            <a:pPr marL="285750" indent="-285750" algn="l" rtl="0" eaLnBrk="1" fontAlgn="auto" hangingPunct="1">
              <a:lnSpc>
                <a:spcPct val="100000"/>
              </a:lnSpc>
              <a:spcBef>
                <a:spcPts val="0"/>
              </a:spcBef>
              <a:spcAft>
                <a:spcPts val="0"/>
              </a:spcAft>
              <a:buFont typeface="Arial" panose="020B0604020202020204" pitchFamily="34" charset="0"/>
              <a:buChar char="•"/>
            </a:pPr>
            <a:r>
              <a:rPr lang="en-US" sz="2400" dirty="0">
                <a:solidFill>
                  <a:srgbClr val="000000"/>
                </a:solidFill>
              </a:rPr>
              <a:t>P</a:t>
            </a:r>
            <a:r>
              <a:rPr lang="en-US" sz="2400" b="0" i="0" u="none" baseline="0" dirty="0">
                <a:solidFill>
                  <a:srgbClr val="000000"/>
                </a:solidFill>
              </a:rPr>
              <a:t>eak generation hours are calculated individually for each year and subtracted from Day-AM</a:t>
            </a:r>
          </a:p>
        </p:txBody>
      </p:sp>
      <p:sp>
        <p:nvSpPr>
          <p:cNvPr id="2" name="Slide Number Placeholder 4">
            <a:extLst>
              <a:ext uri="{FF2B5EF4-FFF2-40B4-BE49-F238E27FC236}">
                <a16:creationId xmlns:a16="http://schemas.microsoft.com/office/drawing/2014/main" id="{849466D2-B084-B455-D20A-2565C71ED468}"/>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20</a:t>
            </a:fld>
            <a:endParaRPr lang="en-US" dirty="0"/>
          </a:p>
        </p:txBody>
      </p:sp>
    </p:spTree>
    <p:extLst>
      <p:ext uri="{BB962C8B-B14F-4D97-AF65-F5344CB8AC3E}">
        <p14:creationId xmlns:p14="http://schemas.microsoft.com/office/powerpoint/2010/main" val="4286171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09C900D-F082-7D36-0FA1-D66CC2E7A50D}"/>
              </a:ext>
            </a:extLst>
          </p:cNvPr>
          <p:cNvSpPr>
            <a:spLocks noGrp="1"/>
          </p:cNvSpPr>
          <p:nvPr>
            <p:ph type="subTitle" idx="13"/>
          </p:nvPr>
        </p:nvSpPr>
        <p:spPr/>
        <p:txBody>
          <a:bodyPr/>
          <a:lstStyle/>
          <a:p>
            <a:endParaRPr lang="en-US"/>
          </a:p>
        </p:txBody>
      </p:sp>
      <p:sp>
        <p:nvSpPr>
          <p:cNvPr id="4" name="Title 3">
            <a:extLst>
              <a:ext uri="{FF2B5EF4-FFF2-40B4-BE49-F238E27FC236}">
                <a16:creationId xmlns:a16="http://schemas.microsoft.com/office/drawing/2014/main" id="{7DE7E37F-FE4A-1042-187D-9EF6B935A491}"/>
              </a:ext>
            </a:extLst>
          </p:cNvPr>
          <p:cNvSpPr>
            <a:spLocks noGrp="1"/>
          </p:cNvSpPr>
          <p:nvPr>
            <p:ph type="title"/>
          </p:nvPr>
        </p:nvSpPr>
        <p:spPr/>
        <p:txBody>
          <a:bodyPr/>
          <a:lstStyle/>
          <a:p>
            <a:r>
              <a:rPr lang="en-US" dirty="0"/>
              <a:t>Biggest transmission upgrade (2043)</a:t>
            </a:r>
          </a:p>
        </p:txBody>
      </p:sp>
      <p:sp>
        <p:nvSpPr>
          <p:cNvPr id="5" name="Slide Number Placeholder 4">
            <a:extLst>
              <a:ext uri="{FF2B5EF4-FFF2-40B4-BE49-F238E27FC236}">
                <a16:creationId xmlns:a16="http://schemas.microsoft.com/office/drawing/2014/main" id="{FB082D8A-F5C1-E859-9946-7561363592BF}"/>
              </a:ext>
            </a:extLst>
          </p:cNvPr>
          <p:cNvSpPr>
            <a:spLocks noGrp="1"/>
          </p:cNvSpPr>
          <p:nvPr>
            <p:ph type="sldNum" sz="quarter" idx="15"/>
          </p:nvPr>
        </p:nvSpPr>
        <p:spPr/>
        <p:txBody>
          <a:bodyPr/>
          <a:lstStyle/>
          <a:p>
            <a:fld id="{6CBE36CA-A7C6-4838-9ACB-C8D30B8F2C6D}" type="slidenum">
              <a:rPr lang="en-US" smtClean="0"/>
              <a:pPr/>
              <a:t>21</a:t>
            </a:fld>
            <a:endParaRPr lang="en-US" dirty="0"/>
          </a:p>
        </p:txBody>
      </p:sp>
      <p:graphicFrame>
        <p:nvGraphicFramePr>
          <p:cNvPr id="6" name="Content Placeholder 5">
            <a:extLst>
              <a:ext uri="{FF2B5EF4-FFF2-40B4-BE49-F238E27FC236}">
                <a16:creationId xmlns:a16="http://schemas.microsoft.com/office/drawing/2014/main" id="{943F46C9-6CC0-52D4-542D-473AD5298135}"/>
              </a:ext>
            </a:extLst>
          </p:cNvPr>
          <p:cNvGraphicFramePr>
            <a:graphicFrameLocks noGrp="1"/>
          </p:cNvGraphicFramePr>
          <p:nvPr>
            <p:ph idx="1"/>
            <p:extLst>
              <p:ext uri="{D42A27DB-BD31-4B8C-83A1-F6EECF244321}">
                <p14:modId xmlns:p14="http://schemas.microsoft.com/office/powerpoint/2010/main" val="1296999488"/>
              </p:ext>
            </p:extLst>
          </p:nvPr>
        </p:nvGraphicFramePr>
        <p:xfrm>
          <a:off x="269875" y="1168400"/>
          <a:ext cx="11580921" cy="2292842"/>
        </p:xfrm>
        <a:graphic>
          <a:graphicData uri="http://schemas.openxmlformats.org/drawingml/2006/table">
            <a:tbl>
              <a:tblPr bandRow="1">
                <a:tableStyleId>{7DF18680-E054-41AD-8BC1-D1AEF772440D}</a:tableStyleId>
              </a:tblPr>
              <a:tblGrid>
                <a:gridCol w="1974417">
                  <a:extLst>
                    <a:ext uri="{9D8B030D-6E8A-4147-A177-3AD203B41FA5}">
                      <a16:colId xmlns:a16="http://schemas.microsoft.com/office/drawing/2014/main" val="1482008545"/>
                    </a:ext>
                  </a:extLst>
                </a:gridCol>
                <a:gridCol w="1135831">
                  <a:extLst>
                    <a:ext uri="{9D8B030D-6E8A-4147-A177-3AD203B41FA5}">
                      <a16:colId xmlns:a16="http://schemas.microsoft.com/office/drawing/2014/main" val="1329282877"/>
                    </a:ext>
                  </a:extLst>
                </a:gridCol>
                <a:gridCol w="1239252">
                  <a:extLst>
                    <a:ext uri="{9D8B030D-6E8A-4147-A177-3AD203B41FA5}">
                      <a16:colId xmlns:a16="http://schemas.microsoft.com/office/drawing/2014/main" val="2393243611"/>
                    </a:ext>
                  </a:extLst>
                </a:gridCol>
                <a:gridCol w="1467853">
                  <a:extLst>
                    <a:ext uri="{9D8B030D-6E8A-4147-A177-3AD203B41FA5}">
                      <a16:colId xmlns:a16="http://schemas.microsoft.com/office/drawing/2014/main" val="4217504156"/>
                    </a:ext>
                  </a:extLst>
                </a:gridCol>
                <a:gridCol w="1576137">
                  <a:extLst>
                    <a:ext uri="{9D8B030D-6E8A-4147-A177-3AD203B41FA5}">
                      <a16:colId xmlns:a16="http://schemas.microsoft.com/office/drawing/2014/main" val="344865355"/>
                    </a:ext>
                  </a:extLst>
                </a:gridCol>
                <a:gridCol w="2189747">
                  <a:extLst>
                    <a:ext uri="{9D8B030D-6E8A-4147-A177-3AD203B41FA5}">
                      <a16:colId xmlns:a16="http://schemas.microsoft.com/office/drawing/2014/main" val="2723716188"/>
                    </a:ext>
                  </a:extLst>
                </a:gridCol>
                <a:gridCol w="1997684">
                  <a:extLst>
                    <a:ext uri="{9D8B030D-6E8A-4147-A177-3AD203B41FA5}">
                      <a16:colId xmlns:a16="http://schemas.microsoft.com/office/drawing/2014/main" val="1350305320"/>
                    </a:ext>
                  </a:extLst>
                </a:gridCol>
              </a:tblGrid>
              <a:tr h="464042">
                <a:tc>
                  <a:txBody>
                    <a:bodyPr/>
                    <a:lstStyle/>
                    <a:p>
                      <a:pPr algn="ctr" fontAlgn="t"/>
                      <a:r>
                        <a:rPr lang="en-US" sz="1400" b="1" u="none" strike="noStrike" dirty="0">
                          <a:solidFill>
                            <a:schemeClr val="bg1"/>
                          </a:solidFill>
                          <a:effectLst/>
                        </a:rPr>
                        <a:t>Name</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StartDate</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ShortName</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FwdEnergyLimit (MW)</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BackEnergyLimit </a:t>
                      </a:r>
                      <a:br>
                        <a:rPr lang="en-US" sz="1400" b="1" u="none" strike="noStrike" dirty="0">
                          <a:solidFill>
                            <a:schemeClr val="bg1"/>
                          </a:solidFill>
                          <a:effectLst/>
                        </a:rPr>
                      </a:br>
                      <a:r>
                        <a:rPr lang="en-US" sz="1400" b="1" u="none" strike="noStrike" dirty="0">
                          <a:solidFill>
                            <a:schemeClr val="bg1"/>
                          </a:solidFill>
                          <a:effectLst/>
                        </a:rPr>
                        <a:t>(MW)</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FwdEnergyLimitPrevIter (MW)</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tc>
                  <a:txBody>
                    <a:bodyPr/>
                    <a:lstStyle/>
                    <a:p>
                      <a:pPr algn="ctr" fontAlgn="t"/>
                      <a:r>
                        <a:rPr lang="en-US" sz="1400" b="1" u="none" strike="noStrike" dirty="0">
                          <a:solidFill>
                            <a:schemeClr val="bg1"/>
                          </a:solidFill>
                          <a:effectLst/>
                        </a:rPr>
                        <a:t>BckEnergyLimitPrevIter (MW)</a:t>
                      </a:r>
                      <a:endParaRPr lang="en-US" sz="1400" b="1" i="0" u="none" strike="noStrike" dirty="0">
                        <a:solidFill>
                          <a:schemeClr val="bg1"/>
                        </a:solidFill>
                        <a:effectLst/>
                        <a:latin typeface="Calibri" panose="020F0502020204030204" pitchFamily="34" charset="0"/>
                      </a:endParaRPr>
                    </a:p>
                  </a:txBody>
                  <a:tcPr marL="5947" marR="5947" marT="5947" marB="0" anchor="ctr">
                    <a:solidFill>
                      <a:srgbClr val="00B0F0"/>
                    </a:solidFill>
                  </a:tcPr>
                </a:tc>
                <a:extLst>
                  <a:ext uri="{0D108BD9-81ED-4DB2-BD59-A6C34878D82A}">
                    <a16:rowId xmlns:a16="http://schemas.microsoft.com/office/drawing/2014/main" val="1929407233"/>
                  </a:ext>
                </a:extLst>
              </a:tr>
              <a:tr h="457200">
                <a:tc>
                  <a:txBody>
                    <a:bodyPr/>
                    <a:lstStyle/>
                    <a:p>
                      <a:pPr algn="ctr" fontAlgn="b"/>
                      <a:r>
                        <a:rPr lang="en-US" sz="1400" u="none" strike="noStrike" dirty="0">
                          <a:effectLst/>
                        </a:rPr>
                        <a:t>TVA to MISO – Gulf</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2043-01-01</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TVAGulf</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1442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b="1" u="none" strike="noStrike" dirty="0">
                          <a:effectLst/>
                        </a:rPr>
                        <a:t>35388</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1442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b="1" u="none" strike="noStrike" dirty="0">
                          <a:effectLst/>
                        </a:rPr>
                        <a:t>20893</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extLst>
                  <a:ext uri="{0D108BD9-81ED-4DB2-BD59-A6C34878D82A}">
                    <a16:rowId xmlns:a16="http://schemas.microsoft.com/office/drawing/2014/main" val="2129061973"/>
                  </a:ext>
                </a:extLst>
              </a:tr>
              <a:tr h="457200">
                <a:tc>
                  <a:txBody>
                    <a:bodyPr/>
                    <a:lstStyle/>
                    <a:p>
                      <a:pPr algn="ctr" fontAlgn="b"/>
                      <a:r>
                        <a:rPr lang="fi-FI" sz="1400" u="none" strike="noStrike" dirty="0">
                          <a:effectLst/>
                        </a:rPr>
                        <a:t>MISO – Arkansas to MISO – Gulf</a:t>
                      </a:r>
                      <a:endParaRPr lang="fi-FI"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2043-01-01 </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ArkGulf</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1732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b="1" u="none" strike="noStrike" dirty="0">
                          <a:effectLst/>
                        </a:rPr>
                        <a:t>36135</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1732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b="1" u="none" strike="noStrike" dirty="0">
                          <a:effectLst/>
                        </a:rPr>
                        <a:t>21640</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extLst>
                  <a:ext uri="{0D108BD9-81ED-4DB2-BD59-A6C34878D82A}">
                    <a16:rowId xmlns:a16="http://schemas.microsoft.com/office/drawing/2014/main" val="1294133445"/>
                  </a:ext>
                </a:extLst>
              </a:tr>
              <a:tr h="457200">
                <a:tc>
                  <a:txBody>
                    <a:bodyPr/>
                    <a:lstStyle/>
                    <a:p>
                      <a:pPr algn="ctr" fontAlgn="b"/>
                      <a:r>
                        <a:rPr lang="en-US" sz="1400" u="none" strike="noStrike" dirty="0">
                          <a:effectLst/>
                        </a:rPr>
                        <a:t>MISO – Gulf to Southeastern</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2043-01-01 </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GulfSE</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b="1" u="none" strike="noStrike" dirty="0">
                          <a:effectLst/>
                        </a:rPr>
                        <a:t>36135</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1732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b="1" u="none" strike="noStrike" dirty="0">
                          <a:effectLst/>
                        </a:rPr>
                        <a:t>21640</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tc>
                  <a:txBody>
                    <a:bodyPr/>
                    <a:lstStyle/>
                    <a:p>
                      <a:pPr algn="ctr" fontAlgn="b"/>
                      <a:r>
                        <a:rPr lang="en-US" sz="1400" u="none" strike="noStrike" dirty="0">
                          <a:effectLst/>
                        </a:rPr>
                        <a:t>1732</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E7F2F8"/>
                    </a:solidFill>
                  </a:tcPr>
                </a:tc>
                <a:extLst>
                  <a:ext uri="{0D108BD9-81ED-4DB2-BD59-A6C34878D82A}">
                    <a16:rowId xmlns:a16="http://schemas.microsoft.com/office/drawing/2014/main" val="1789993863"/>
                  </a:ext>
                </a:extLst>
              </a:tr>
              <a:tr h="457200">
                <a:tc>
                  <a:txBody>
                    <a:bodyPr/>
                    <a:lstStyle/>
                    <a:p>
                      <a:pPr algn="ctr" fontAlgn="b"/>
                      <a:r>
                        <a:rPr lang="en-US" sz="1400" u="none" strike="noStrike" dirty="0">
                          <a:effectLst/>
                        </a:rPr>
                        <a:t>MISO – Gulf to </a:t>
                      </a:r>
                      <a:br>
                        <a:rPr lang="en-US" sz="1400" u="none" strike="noStrike" dirty="0">
                          <a:effectLst/>
                        </a:rPr>
                      </a:br>
                      <a:r>
                        <a:rPr lang="en-US" sz="1400" u="none" strike="noStrike" dirty="0">
                          <a:effectLst/>
                        </a:rPr>
                        <a:t>MISO – Mississippi</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2043-01-01 </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MIGLMIMS</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b="1" u="none" strike="noStrike" dirty="0">
                          <a:effectLst/>
                        </a:rPr>
                        <a:t>36473</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2070</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b="1" u="none" strike="noStrike" dirty="0">
                          <a:effectLst/>
                        </a:rPr>
                        <a:t>21978</a:t>
                      </a:r>
                      <a:endParaRPr lang="en-US" sz="1400" b="1"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tc>
                  <a:txBody>
                    <a:bodyPr/>
                    <a:lstStyle/>
                    <a:p>
                      <a:pPr algn="ctr" fontAlgn="b"/>
                      <a:r>
                        <a:rPr lang="en-US" sz="1400" u="none" strike="noStrike" dirty="0">
                          <a:effectLst/>
                        </a:rPr>
                        <a:t>2070</a:t>
                      </a:r>
                      <a:endParaRPr lang="en-US" sz="1400" b="0" i="0" u="none" strike="noStrike" dirty="0">
                        <a:solidFill>
                          <a:srgbClr val="000000"/>
                        </a:solidFill>
                        <a:effectLst/>
                        <a:latin typeface="Calibri" panose="020F0502020204030204" pitchFamily="34" charset="0"/>
                      </a:endParaRPr>
                    </a:p>
                  </a:txBody>
                  <a:tcPr marL="5947" marR="5947" marT="5947" marB="0" anchor="ctr">
                    <a:solidFill>
                      <a:srgbClr val="CBE4F1"/>
                    </a:solidFill>
                  </a:tcPr>
                </a:tc>
                <a:extLst>
                  <a:ext uri="{0D108BD9-81ED-4DB2-BD59-A6C34878D82A}">
                    <a16:rowId xmlns:a16="http://schemas.microsoft.com/office/drawing/2014/main" val="642425307"/>
                  </a:ext>
                </a:extLst>
              </a:tr>
            </a:tbl>
          </a:graphicData>
        </a:graphic>
      </p:graphicFrame>
    </p:spTree>
    <p:extLst>
      <p:ext uri="{BB962C8B-B14F-4D97-AF65-F5344CB8AC3E}">
        <p14:creationId xmlns:p14="http://schemas.microsoft.com/office/powerpoint/2010/main" val="24662450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6B1EFA3-241D-DAA0-0CD5-91110BB0DCAD}"/>
              </a:ext>
            </a:extLst>
          </p:cNvPr>
          <p:cNvSpPr>
            <a:spLocks noGrp="1"/>
          </p:cNvSpPr>
          <p:nvPr>
            <p:ph type="subTitle" idx="13"/>
          </p:nvPr>
        </p:nvSpPr>
        <p:spPr/>
        <p:txBody>
          <a:bodyPr/>
          <a:lstStyle/>
          <a:p>
            <a:endParaRPr lang="en-US"/>
          </a:p>
        </p:txBody>
      </p:sp>
      <p:sp>
        <p:nvSpPr>
          <p:cNvPr id="4" name="Title 3">
            <a:extLst>
              <a:ext uri="{FF2B5EF4-FFF2-40B4-BE49-F238E27FC236}">
                <a16:creationId xmlns:a16="http://schemas.microsoft.com/office/drawing/2014/main" id="{7A4F33BD-5ADD-A29B-7C4A-3696C699681C}"/>
              </a:ext>
            </a:extLst>
          </p:cNvPr>
          <p:cNvSpPr>
            <a:spLocks noGrp="1"/>
          </p:cNvSpPr>
          <p:nvPr>
            <p:ph type="title"/>
          </p:nvPr>
        </p:nvSpPr>
        <p:spPr/>
        <p:txBody>
          <a:bodyPr>
            <a:normAutofit fontScale="90000"/>
          </a:bodyPr>
          <a:lstStyle/>
          <a:p>
            <a:r>
              <a:rPr lang="en-US" dirty="0"/>
              <a:t>PROMOD output for other intermediate time-slices</a:t>
            </a:r>
          </a:p>
        </p:txBody>
      </p:sp>
      <p:sp>
        <p:nvSpPr>
          <p:cNvPr id="5" name="Slide Number Placeholder 4">
            <a:extLst>
              <a:ext uri="{FF2B5EF4-FFF2-40B4-BE49-F238E27FC236}">
                <a16:creationId xmlns:a16="http://schemas.microsoft.com/office/drawing/2014/main" id="{85E68FE4-E1B5-05D5-189D-CF84480838F7}"/>
              </a:ext>
            </a:extLst>
          </p:cNvPr>
          <p:cNvSpPr>
            <a:spLocks noGrp="1"/>
          </p:cNvSpPr>
          <p:nvPr>
            <p:ph type="sldNum" sz="quarter" idx="15"/>
          </p:nvPr>
        </p:nvSpPr>
        <p:spPr/>
        <p:txBody>
          <a:bodyPr/>
          <a:lstStyle/>
          <a:p>
            <a:fld id="{6CBE36CA-A7C6-4838-9ACB-C8D30B8F2C6D}" type="slidenum">
              <a:rPr lang="en-US" smtClean="0"/>
              <a:pPr/>
              <a:t>22</a:t>
            </a:fld>
            <a:endParaRPr lang="en-US" dirty="0"/>
          </a:p>
        </p:txBody>
      </p:sp>
      <p:pic>
        <p:nvPicPr>
          <p:cNvPr id="3074" name="Picture 2">
            <a:extLst>
              <a:ext uri="{FF2B5EF4-FFF2-40B4-BE49-F238E27FC236}">
                <a16:creationId xmlns:a16="http://schemas.microsoft.com/office/drawing/2014/main" id="{DD765CBF-9EC8-A4DF-6AA8-F3FDA9489A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626" y="1667758"/>
            <a:ext cx="5349711" cy="267485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CC0D7255-F82C-C343-485A-47FE053CAE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4664" y="1667758"/>
            <a:ext cx="5349711" cy="2674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24508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3DB9FA83-9164-F768-2B40-66F020071696}"/>
              </a:ext>
            </a:extLst>
          </p:cNvPr>
          <p:cNvSpPr>
            <a:spLocks noGrp="1"/>
          </p:cNvSpPr>
          <p:nvPr>
            <p:ph idx="1"/>
          </p:nvPr>
        </p:nvSpPr>
        <p:spPr>
          <a:xfrm>
            <a:off x="270628" y="1168878"/>
            <a:ext cx="4516525" cy="4827976"/>
          </a:xfrm>
        </p:spPr>
        <p:txBody>
          <a:bodyPr>
            <a:normAutofit/>
          </a:bodyPr>
          <a:lstStyle/>
          <a:p>
            <a:r>
              <a:rPr lang="en-US" dirty="0"/>
              <a:t>New capacity to be added (GW), resulting from least-cost optimization, is extracted from MARKAL</a:t>
            </a:r>
          </a:p>
          <a:p>
            <a:pPr lvl="1"/>
            <a:r>
              <a:rPr lang="en-US" dirty="0"/>
              <a:t>At the census-region level </a:t>
            </a:r>
            <a:br>
              <a:rPr lang="en-US" dirty="0"/>
            </a:br>
            <a:r>
              <a:rPr lang="en-US" dirty="0"/>
              <a:t>(nine census regions make up the entire United States)</a:t>
            </a:r>
          </a:p>
          <a:p>
            <a:pPr lvl="1"/>
            <a:r>
              <a:rPr lang="en-US" dirty="0"/>
              <a:t>On a five-year basis (2005–2075)</a:t>
            </a:r>
          </a:p>
          <a:p>
            <a:pPr lvl="1"/>
            <a:r>
              <a:rPr lang="en-US" dirty="0"/>
              <a:t>By technology type (200+ raw technology types)</a:t>
            </a:r>
          </a:p>
          <a:p>
            <a:r>
              <a:rPr lang="en-US" dirty="0"/>
              <a:t>Existing technology (GW) is also available</a:t>
            </a:r>
          </a:p>
          <a:p>
            <a:pPr lvl="1"/>
            <a:endParaRPr lang="en-US" dirty="0"/>
          </a:p>
        </p:txBody>
      </p:sp>
      <p:sp>
        <p:nvSpPr>
          <p:cNvPr id="8" name="Title 7">
            <a:extLst>
              <a:ext uri="{FF2B5EF4-FFF2-40B4-BE49-F238E27FC236}">
                <a16:creationId xmlns:a16="http://schemas.microsoft.com/office/drawing/2014/main" id="{92F7B949-45F8-C079-6C86-6E3DF0F2084D}"/>
              </a:ext>
            </a:extLst>
          </p:cNvPr>
          <p:cNvSpPr>
            <a:spLocks noGrp="1"/>
          </p:cNvSpPr>
          <p:nvPr>
            <p:ph type="title"/>
          </p:nvPr>
        </p:nvSpPr>
        <p:spPr/>
        <p:txBody>
          <a:bodyPr/>
          <a:lstStyle/>
          <a:p>
            <a:r>
              <a:rPr lang="en-US" dirty="0"/>
              <a:t>MARKAL Data Setup</a:t>
            </a:r>
          </a:p>
        </p:txBody>
      </p:sp>
      <p:pic>
        <p:nvPicPr>
          <p:cNvPr id="3" name="Picture 2">
            <a:extLst>
              <a:ext uri="{FF2B5EF4-FFF2-40B4-BE49-F238E27FC236}">
                <a16:creationId xmlns:a16="http://schemas.microsoft.com/office/drawing/2014/main" id="{78E0537B-4619-E872-9CB6-35BB674AA62E}"/>
              </a:ext>
            </a:extLst>
          </p:cNvPr>
          <p:cNvPicPr>
            <a:picLocks noChangeAspect="1"/>
          </p:cNvPicPr>
          <p:nvPr/>
        </p:nvPicPr>
        <p:blipFill>
          <a:blip r:embed="rId2"/>
          <a:stretch>
            <a:fillRect/>
          </a:stretch>
        </p:blipFill>
        <p:spPr>
          <a:xfrm>
            <a:off x="5064500" y="1512667"/>
            <a:ext cx="6730809" cy="3714989"/>
          </a:xfrm>
          <a:prstGeom prst="rect">
            <a:avLst/>
          </a:prstGeom>
        </p:spPr>
      </p:pic>
      <p:sp>
        <p:nvSpPr>
          <p:cNvPr id="4" name="TextBox 3">
            <a:extLst>
              <a:ext uri="{FF2B5EF4-FFF2-40B4-BE49-F238E27FC236}">
                <a16:creationId xmlns:a16="http://schemas.microsoft.com/office/drawing/2014/main" id="{6FADB9CA-8F20-315F-FD09-A128E8A14C49}"/>
              </a:ext>
            </a:extLst>
          </p:cNvPr>
          <p:cNvSpPr txBox="1"/>
          <p:nvPr/>
        </p:nvSpPr>
        <p:spPr>
          <a:xfrm>
            <a:off x="5476034" y="5473634"/>
            <a:ext cx="5907740" cy="523220"/>
          </a:xfrm>
          <a:prstGeom prst="rect">
            <a:avLst/>
          </a:prstGeom>
          <a:noFill/>
        </p:spPr>
        <p:txBody>
          <a:bodyPr vert="horz" wrap="square" rtlCol="0">
            <a:spAutoFit/>
          </a:bodyPr>
          <a:lstStyle/>
          <a:p>
            <a:pPr algn="ctr" rtl="0" eaLnBrk="1" fontAlgn="auto" hangingPunct="1">
              <a:lnSpc>
                <a:spcPct val="100000"/>
              </a:lnSpc>
              <a:spcBef>
                <a:spcPts val="0"/>
              </a:spcBef>
              <a:spcAft>
                <a:spcPts val="0"/>
              </a:spcAft>
            </a:pPr>
            <a:r>
              <a:rPr lang="en-US" sz="1400" b="0" i="1" u="none" dirty="0">
                <a:solidFill>
                  <a:srgbClr val="000000"/>
                </a:solidFill>
              </a:rPr>
              <a:t>Census region-level regional representation used in MARKAL following</a:t>
            </a:r>
            <a:r>
              <a:rPr lang="en-US" sz="1400" i="1" dirty="0">
                <a:solidFill>
                  <a:srgbClr val="000000"/>
                </a:solidFill>
              </a:rPr>
              <a:t> </a:t>
            </a:r>
            <a:r>
              <a:rPr lang="en-US" sz="1400" b="0" i="1" u="none" dirty="0">
                <a:solidFill>
                  <a:srgbClr val="000000"/>
                </a:solidFill>
              </a:rPr>
              <a:t>state lines</a:t>
            </a:r>
          </a:p>
        </p:txBody>
      </p:sp>
      <p:sp>
        <p:nvSpPr>
          <p:cNvPr id="2" name="Slide Number Placeholder 4">
            <a:extLst>
              <a:ext uri="{FF2B5EF4-FFF2-40B4-BE49-F238E27FC236}">
                <a16:creationId xmlns:a16="http://schemas.microsoft.com/office/drawing/2014/main" id="{8EF9F900-717B-FB5F-41EE-F963305702BE}"/>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23</a:t>
            </a:fld>
            <a:endParaRPr lang="en-US" dirty="0"/>
          </a:p>
        </p:txBody>
      </p:sp>
      <p:sp>
        <p:nvSpPr>
          <p:cNvPr id="5" name="TextBox 4">
            <a:extLst>
              <a:ext uri="{FF2B5EF4-FFF2-40B4-BE49-F238E27FC236}">
                <a16:creationId xmlns:a16="http://schemas.microsoft.com/office/drawing/2014/main" id="{30FE0A2B-E653-34B1-70E5-3B81584480DE}"/>
              </a:ext>
            </a:extLst>
          </p:cNvPr>
          <p:cNvSpPr txBox="1"/>
          <p:nvPr/>
        </p:nvSpPr>
        <p:spPr>
          <a:xfrm>
            <a:off x="5064500" y="5227656"/>
            <a:ext cx="99899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 </a:t>
            </a:r>
          </a:p>
        </p:txBody>
      </p:sp>
    </p:spTree>
    <p:extLst>
      <p:ext uri="{BB962C8B-B14F-4D97-AF65-F5344CB8AC3E}">
        <p14:creationId xmlns:p14="http://schemas.microsoft.com/office/powerpoint/2010/main" val="2382161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891E286-FBBC-47E8-9F59-EB2E78FF4C36}"/>
              </a:ext>
            </a:extLst>
          </p:cNvPr>
          <p:cNvSpPr>
            <a:spLocks noGrp="1"/>
          </p:cNvSpPr>
          <p:nvPr>
            <p:ph type="title"/>
          </p:nvPr>
        </p:nvSpPr>
        <p:spPr/>
        <p:txBody>
          <a:bodyPr/>
          <a:lstStyle/>
          <a:p>
            <a:r>
              <a:rPr lang="en-US" dirty="0"/>
              <a:t>Geographical Dissimilarities between MARKAL and PROMOD</a:t>
            </a:r>
          </a:p>
        </p:txBody>
      </p:sp>
      <p:sp>
        <p:nvSpPr>
          <p:cNvPr id="6" name="Slide Number Placeholder 5">
            <a:extLst>
              <a:ext uri="{FF2B5EF4-FFF2-40B4-BE49-F238E27FC236}">
                <a16:creationId xmlns:a16="http://schemas.microsoft.com/office/drawing/2014/main" id="{32ADF037-CE43-663F-A9C1-E138E3B0B968}"/>
              </a:ext>
            </a:extLst>
          </p:cNvPr>
          <p:cNvSpPr>
            <a:spLocks noGrp="1"/>
          </p:cNvSpPr>
          <p:nvPr>
            <p:ph type="sldNum" sz="quarter" idx="15"/>
          </p:nvPr>
        </p:nvSpPr>
        <p:spPr/>
        <p:txBody>
          <a:bodyPr/>
          <a:lstStyle/>
          <a:p>
            <a:fld id="{6CBE36CA-A7C6-4838-9ACB-C8D30B8F2C6D}" type="slidenum">
              <a:rPr lang="en-US" smtClean="0"/>
              <a:pPr/>
              <a:t>24</a:t>
            </a:fld>
            <a:endParaRPr lang="en-US" dirty="0"/>
          </a:p>
        </p:txBody>
      </p:sp>
      <p:pic>
        <p:nvPicPr>
          <p:cNvPr id="7" name="Content Placeholder 9">
            <a:extLst>
              <a:ext uri="{FF2B5EF4-FFF2-40B4-BE49-F238E27FC236}">
                <a16:creationId xmlns:a16="http://schemas.microsoft.com/office/drawing/2014/main" id="{6CC3E6C4-A2C2-97AF-98D3-449A5FE8EC48}"/>
              </a:ext>
            </a:extLst>
          </p:cNvPr>
          <p:cNvPicPr>
            <a:picLocks noChangeAspect="1"/>
          </p:cNvPicPr>
          <p:nvPr/>
        </p:nvPicPr>
        <p:blipFill>
          <a:blip r:embed="rId2"/>
          <a:stretch>
            <a:fillRect/>
          </a:stretch>
        </p:blipFill>
        <p:spPr>
          <a:xfrm>
            <a:off x="270626" y="1316011"/>
            <a:ext cx="6769595" cy="3711012"/>
          </a:xfrm>
          <a:prstGeom prst="rect">
            <a:avLst/>
          </a:prstGeom>
        </p:spPr>
      </p:pic>
      <p:pic>
        <p:nvPicPr>
          <p:cNvPr id="8" name="Picture 7">
            <a:extLst>
              <a:ext uri="{FF2B5EF4-FFF2-40B4-BE49-F238E27FC236}">
                <a16:creationId xmlns:a16="http://schemas.microsoft.com/office/drawing/2014/main" id="{20321E93-6E7A-EDCB-9B10-A3C6D31A9F8F}"/>
              </a:ext>
            </a:extLst>
          </p:cNvPr>
          <p:cNvPicPr>
            <a:picLocks noChangeAspect="1"/>
          </p:cNvPicPr>
          <p:nvPr/>
        </p:nvPicPr>
        <p:blipFill>
          <a:blip r:embed="rId3"/>
          <a:stretch>
            <a:fillRect/>
          </a:stretch>
        </p:blipFill>
        <p:spPr>
          <a:xfrm>
            <a:off x="8298243" y="1233801"/>
            <a:ext cx="3120264" cy="1722192"/>
          </a:xfrm>
          <a:prstGeom prst="rect">
            <a:avLst/>
          </a:prstGeom>
        </p:spPr>
      </p:pic>
      <p:graphicFrame>
        <p:nvGraphicFramePr>
          <p:cNvPr id="9" name="Table 8">
            <a:extLst>
              <a:ext uri="{FF2B5EF4-FFF2-40B4-BE49-F238E27FC236}">
                <a16:creationId xmlns:a16="http://schemas.microsoft.com/office/drawing/2014/main" id="{79D9A8A4-8AFE-DE99-4EBA-99204A2B792E}"/>
              </a:ext>
            </a:extLst>
          </p:cNvPr>
          <p:cNvGraphicFramePr>
            <a:graphicFrameLocks noGrp="1"/>
          </p:cNvGraphicFramePr>
          <p:nvPr>
            <p:extLst>
              <p:ext uri="{D42A27DB-BD31-4B8C-83A1-F6EECF244321}">
                <p14:modId xmlns:p14="http://schemas.microsoft.com/office/powerpoint/2010/main" val="1322052227"/>
              </p:ext>
            </p:extLst>
          </p:nvPr>
        </p:nvGraphicFramePr>
        <p:xfrm>
          <a:off x="7136417" y="3038203"/>
          <a:ext cx="2091208" cy="3086100"/>
        </p:xfrm>
        <a:graphic>
          <a:graphicData uri="http://schemas.openxmlformats.org/drawingml/2006/table">
            <a:tbl>
              <a:tblPr bandRow="1">
                <a:tableStyleId>{7DF18680-E054-41AD-8BC1-D1AEF772440D}</a:tableStyleId>
              </a:tblPr>
              <a:tblGrid>
                <a:gridCol w="1038014">
                  <a:extLst>
                    <a:ext uri="{9D8B030D-6E8A-4147-A177-3AD203B41FA5}">
                      <a16:colId xmlns:a16="http://schemas.microsoft.com/office/drawing/2014/main" val="2691650122"/>
                    </a:ext>
                  </a:extLst>
                </a:gridCol>
                <a:gridCol w="1053194">
                  <a:extLst>
                    <a:ext uri="{9D8B030D-6E8A-4147-A177-3AD203B41FA5}">
                      <a16:colId xmlns:a16="http://schemas.microsoft.com/office/drawing/2014/main" val="3414199138"/>
                    </a:ext>
                  </a:extLst>
                </a:gridCol>
              </a:tblGrid>
              <a:tr h="342900">
                <a:tc>
                  <a:txBody>
                    <a:bodyPr/>
                    <a:lstStyle/>
                    <a:p>
                      <a:pPr algn="ctr" fontAlgn="b"/>
                      <a:r>
                        <a:rPr lang="en-US" sz="1000" b="1" u="none" strike="noStrike" dirty="0">
                          <a:solidFill>
                            <a:schemeClr val="bg1"/>
                          </a:solidFill>
                          <a:effectLst/>
                        </a:rPr>
                        <a:t>Census Region</a:t>
                      </a:r>
                      <a:endParaRPr lang="en-US" sz="1000" b="1" i="0" u="none" strike="noStrike" dirty="0">
                        <a:solidFill>
                          <a:schemeClr val="bg1"/>
                        </a:solidFill>
                        <a:effectLst/>
                        <a:latin typeface="Arial" panose="020B0604020202020204" pitchFamily="34" charset="0"/>
                      </a:endParaRPr>
                    </a:p>
                  </a:txBody>
                  <a:tcPr marL="0" marR="0" marT="0" marB="0" anchor="ctr">
                    <a:solidFill>
                      <a:srgbClr val="00B0D9"/>
                    </a:solidFill>
                  </a:tcPr>
                </a:tc>
                <a:tc>
                  <a:txBody>
                    <a:bodyPr/>
                    <a:lstStyle/>
                    <a:p>
                      <a:pPr algn="ctr" fontAlgn="b"/>
                      <a:r>
                        <a:rPr lang="en-US" sz="1000" b="1" u="none" strike="noStrike" dirty="0">
                          <a:solidFill>
                            <a:schemeClr val="bg1"/>
                          </a:solidFill>
                          <a:effectLst/>
                        </a:rPr>
                        <a:t>Census Region Code (MARKAL)</a:t>
                      </a:r>
                      <a:endParaRPr lang="en-US" sz="1000" b="1" i="0" u="none" strike="noStrike" dirty="0">
                        <a:solidFill>
                          <a:schemeClr val="bg1"/>
                        </a:solidFill>
                        <a:effectLst/>
                        <a:latin typeface="Arial" panose="020B0604020202020204" pitchFamily="34" charset="0"/>
                      </a:endParaRPr>
                    </a:p>
                  </a:txBody>
                  <a:tcPr marL="0" marR="0" marT="0" marB="0" anchor="ctr">
                    <a:solidFill>
                      <a:srgbClr val="00B0D9"/>
                    </a:solidFill>
                  </a:tcPr>
                </a:tc>
                <a:extLst>
                  <a:ext uri="{0D108BD9-81ED-4DB2-BD59-A6C34878D82A}">
                    <a16:rowId xmlns:a16="http://schemas.microsoft.com/office/drawing/2014/main" val="1269796621"/>
                  </a:ext>
                </a:extLst>
              </a:tr>
              <a:tr h="304800">
                <a:tc>
                  <a:txBody>
                    <a:bodyPr/>
                    <a:lstStyle/>
                    <a:p>
                      <a:pPr algn="ctr" fontAlgn="b"/>
                      <a:r>
                        <a:rPr lang="en-US" sz="1000" u="none" strike="noStrike" dirty="0">
                          <a:effectLst/>
                        </a:rPr>
                        <a:t>New England</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tc>
                  <a:txBody>
                    <a:bodyPr/>
                    <a:lstStyle/>
                    <a:p>
                      <a:pPr algn="ctr" fontAlgn="ctr"/>
                      <a:r>
                        <a:rPr lang="en-US" sz="1000" u="none" strike="noStrike" dirty="0">
                          <a:effectLst/>
                        </a:rPr>
                        <a:t>R1</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extLst>
                  <a:ext uri="{0D108BD9-81ED-4DB2-BD59-A6C34878D82A}">
                    <a16:rowId xmlns:a16="http://schemas.microsoft.com/office/drawing/2014/main" val="1375370201"/>
                  </a:ext>
                </a:extLst>
              </a:tr>
              <a:tr h="304800">
                <a:tc>
                  <a:txBody>
                    <a:bodyPr/>
                    <a:lstStyle/>
                    <a:p>
                      <a:pPr algn="ctr" fontAlgn="b"/>
                      <a:r>
                        <a:rPr lang="en-US" sz="1000" u="none" strike="noStrike" dirty="0">
                          <a:effectLst/>
                        </a:rPr>
                        <a:t>Middle Atlantic</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tc>
                  <a:txBody>
                    <a:bodyPr/>
                    <a:lstStyle/>
                    <a:p>
                      <a:pPr algn="ctr" fontAlgn="ctr"/>
                      <a:r>
                        <a:rPr lang="en-US" sz="1000" u="none" strike="noStrike" dirty="0">
                          <a:effectLst/>
                        </a:rPr>
                        <a:t>R2</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extLst>
                  <a:ext uri="{0D108BD9-81ED-4DB2-BD59-A6C34878D82A}">
                    <a16:rowId xmlns:a16="http://schemas.microsoft.com/office/drawing/2014/main" val="2704287662"/>
                  </a:ext>
                </a:extLst>
              </a:tr>
              <a:tr h="304800">
                <a:tc>
                  <a:txBody>
                    <a:bodyPr/>
                    <a:lstStyle/>
                    <a:p>
                      <a:pPr algn="ctr" fontAlgn="b"/>
                      <a:r>
                        <a:rPr lang="en-US" sz="1000" u="none" strike="noStrike" dirty="0">
                          <a:effectLst/>
                        </a:rPr>
                        <a:t>East North Central</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tc>
                  <a:txBody>
                    <a:bodyPr/>
                    <a:lstStyle/>
                    <a:p>
                      <a:pPr algn="ctr" fontAlgn="ctr"/>
                      <a:r>
                        <a:rPr lang="en-US" sz="1000" u="none" strike="noStrike" dirty="0">
                          <a:effectLst/>
                        </a:rPr>
                        <a:t>R3</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extLst>
                  <a:ext uri="{0D108BD9-81ED-4DB2-BD59-A6C34878D82A}">
                    <a16:rowId xmlns:a16="http://schemas.microsoft.com/office/drawing/2014/main" val="3066939563"/>
                  </a:ext>
                </a:extLst>
              </a:tr>
              <a:tr h="304800">
                <a:tc>
                  <a:txBody>
                    <a:bodyPr/>
                    <a:lstStyle/>
                    <a:p>
                      <a:pPr algn="ctr" fontAlgn="b"/>
                      <a:r>
                        <a:rPr lang="en-US" sz="1000" u="none" strike="noStrike" dirty="0">
                          <a:effectLst/>
                        </a:rPr>
                        <a:t>West North Central</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tc>
                  <a:txBody>
                    <a:bodyPr/>
                    <a:lstStyle/>
                    <a:p>
                      <a:pPr algn="ctr" fontAlgn="ctr"/>
                      <a:r>
                        <a:rPr lang="en-US" sz="1000" u="none" strike="noStrike" dirty="0">
                          <a:effectLst/>
                        </a:rPr>
                        <a:t>R4</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extLst>
                  <a:ext uri="{0D108BD9-81ED-4DB2-BD59-A6C34878D82A}">
                    <a16:rowId xmlns:a16="http://schemas.microsoft.com/office/drawing/2014/main" val="3749610201"/>
                  </a:ext>
                </a:extLst>
              </a:tr>
              <a:tr h="304800">
                <a:tc>
                  <a:txBody>
                    <a:bodyPr/>
                    <a:lstStyle/>
                    <a:p>
                      <a:pPr algn="ctr" fontAlgn="b"/>
                      <a:r>
                        <a:rPr lang="en-US" sz="1000" u="none" strike="noStrike" dirty="0">
                          <a:effectLst/>
                        </a:rPr>
                        <a:t>South Atlantic</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tc>
                  <a:txBody>
                    <a:bodyPr/>
                    <a:lstStyle/>
                    <a:p>
                      <a:pPr algn="ctr" fontAlgn="ctr"/>
                      <a:r>
                        <a:rPr lang="en-US" sz="1000" u="none" strike="noStrike" dirty="0">
                          <a:effectLst/>
                        </a:rPr>
                        <a:t>R5</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extLst>
                  <a:ext uri="{0D108BD9-81ED-4DB2-BD59-A6C34878D82A}">
                    <a16:rowId xmlns:a16="http://schemas.microsoft.com/office/drawing/2014/main" val="2524151965"/>
                  </a:ext>
                </a:extLst>
              </a:tr>
              <a:tr h="304800">
                <a:tc>
                  <a:txBody>
                    <a:bodyPr/>
                    <a:lstStyle/>
                    <a:p>
                      <a:pPr algn="ctr" fontAlgn="b"/>
                      <a:r>
                        <a:rPr lang="en-US" sz="1000" u="none" strike="noStrike" dirty="0">
                          <a:effectLst/>
                        </a:rPr>
                        <a:t>East South Central</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tc>
                  <a:txBody>
                    <a:bodyPr/>
                    <a:lstStyle/>
                    <a:p>
                      <a:pPr algn="ctr" fontAlgn="ctr"/>
                      <a:r>
                        <a:rPr lang="en-US" sz="1000" u="none" strike="noStrike" dirty="0">
                          <a:effectLst/>
                        </a:rPr>
                        <a:t>R6</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extLst>
                  <a:ext uri="{0D108BD9-81ED-4DB2-BD59-A6C34878D82A}">
                    <a16:rowId xmlns:a16="http://schemas.microsoft.com/office/drawing/2014/main" val="3183334104"/>
                  </a:ext>
                </a:extLst>
              </a:tr>
              <a:tr h="304800">
                <a:tc>
                  <a:txBody>
                    <a:bodyPr/>
                    <a:lstStyle/>
                    <a:p>
                      <a:pPr algn="ctr" fontAlgn="b"/>
                      <a:r>
                        <a:rPr lang="en-US" sz="1000" u="none" strike="noStrike" dirty="0">
                          <a:effectLst/>
                        </a:rPr>
                        <a:t>West South Central</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tc>
                  <a:txBody>
                    <a:bodyPr/>
                    <a:lstStyle/>
                    <a:p>
                      <a:pPr algn="ctr" fontAlgn="ctr"/>
                      <a:r>
                        <a:rPr lang="en-US" sz="1000" u="none" strike="noStrike" dirty="0">
                          <a:effectLst/>
                        </a:rPr>
                        <a:t>R7</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extLst>
                  <a:ext uri="{0D108BD9-81ED-4DB2-BD59-A6C34878D82A}">
                    <a16:rowId xmlns:a16="http://schemas.microsoft.com/office/drawing/2014/main" val="1490286796"/>
                  </a:ext>
                </a:extLst>
              </a:tr>
              <a:tr h="304800">
                <a:tc>
                  <a:txBody>
                    <a:bodyPr/>
                    <a:lstStyle/>
                    <a:p>
                      <a:pPr algn="ctr" fontAlgn="b"/>
                      <a:r>
                        <a:rPr lang="en-US" sz="1000" u="none" strike="noStrike" dirty="0">
                          <a:effectLst/>
                        </a:rPr>
                        <a:t>Mountain</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tc>
                  <a:txBody>
                    <a:bodyPr/>
                    <a:lstStyle/>
                    <a:p>
                      <a:pPr algn="ctr" fontAlgn="ctr"/>
                      <a:r>
                        <a:rPr lang="en-US" sz="1000" u="none" strike="noStrike" dirty="0">
                          <a:effectLst/>
                        </a:rPr>
                        <a:t>R8</a:t>
                      </a:r>
                      <a:endParaRPr lang="en-US" sz="1000" b="1" i="0" u="none" strike="noStrike" dirty="0">
                        <a:solidFill>
                          <a:srgbClr val="000000"/>
                        </a:solidFill>
                        <a:effectLst/>
                        <a:latin typeface="Arial" panose="020B0604020202020204" pitchFamily="34" charset="0"/>
                      </a:endParaRPr>
                    </a:p>
                  </a:txBody>
                  <a:tcPr marL="0" marR="0" marT="0" marB="0" anchor="ctr">
                    <a:solidFill>
                      <a:srgbClr val="CBE4F1"/>
                    </a:solidFill>
                  </a:tcPr>
                </a:tc>
                <a:extLst>
                  <a:ext uri="{0D108BD9-81ED-4DB2-BD59-A6C34878D82A}">
                    <a16:rowId xmlns:a16="http://schemas.microsoft.com/office/drawing/2014/main" val="4217709025"/>
                  </a:ext>
                </a:extLst>
              </a:tr>
              <a:tr h="304800">
                <a:tc>
                  <a:txBody>
                    <a:bodyPr/>
                    <a:lstStyle/>
                    <a:p>
                      <a:pPr algn="ctr" fontAlgn="b"/>
                      <a:r>
                        <a:rPr lang="en-US" sz="1000" u="none" strike="noStrike" dirty="0">
                          <a:effectLst/>
                        </a:rPr>
                        <a:t>Pacific</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tc>
                  <a:txBody>
                    <a:bodyPr/>
                    <a:lstStyle/>
                    <a:p>
                      <a:pPr algn="ctr" fontAlgn="ctr"/>
                      <a:r>
                        <a:rPr lang="en-US" sz="1000" u="none" strike="noStrike" dirty="0">
                          <a:effectLst/>
                        </a:rPr>
                        <a:t>R9</a:t>
                      </a:r>
                      <a:endParaRPr lang="en-US" sz="1000" b="1" i="0" u="none" strike="noStrike" dirty="0">
                        <a:solidFill>
                          <a:srgbClr val="000000"/>
                        </a:solidFill>
                        <a:effectLst/>
                        <a:latin typeface="Arial" panose="020B0604020202020204" pitchFamily="34" charset="0"/>
                      </a:endParaRPr>
                    </a:p>
                  </a:txBody>
                  <a:tcPr marL="0" marR="0" marT="0" marB="0" anchor="ctr">
                    <a:solidFill>
                      <a:srgbClr val="E7F2F8"/>
                    </a:solidFill>
                  </a:tcPr>
                </a:tc>
                <a:extLst>
                  <a:ext uri="{0D108BD9-81ED-4DB2-BD59-A6C34878D82A}">
                    <a16:rowId xmlns:a16="http://schemas.microsoft.com/office/drawing/2014/main" val="1366199012"/>
                  </a:ext>
                </a:extLst>
              </a:tr>
            </a:tbl>
          </a:graphicData>
        </a:graphic>
      </p:graphicFrame>
      <p:graphicFrame>
        <p:nvGraphicFramePr>
          <p:cNvPr id="10" name="Table 9">
            <a:extLst>
              <a:ext uri="{FF2B5EF4-FFF2-40B4-BE49-F238E27FC236}">
                <a16:creationId xmlns:a16="http://schemas.microsoft.com/office/drawing/2014/main" id="{AAB4AC31-B3FE-C488-D027-2F147855C3F2}"/>
              </a:ext>
            </a:extLst>
          </p:cNvPr>
          <p:cNvGraphicFramePr>
            <a:graphicFrameLocks noGrp="1"/>
          </p:cNvGraphicFramePr>
          <p:nvPr>
            <p:extLst>
              <p:ext uri="{D42A27DB-BD31-4B8C-83A1-F6EECF244321}">
                <p14:modId xmlns:p14="http://schemas.microsoft.com/office/powerpoint/2010/main" val="2907363933"/>
              </p:ext>
            </p:extLst>
          </p:nvPr>
        </p:nvGraphicFramePr>
        <p:xfrm>
          <a:off x="9323821" y="3022294"/>
          <a:ext cx="2722336" cy="2849880"/>
        </p:xfrm>
        <a:graphic>
          <a:graphicData uri="http://schemas.openxmlformats.org/drawingml/2006/table">
            <a:tbl>
              <a:tblPr bandRow="1">
                <a:tableStyleId>{7DF18680-E054-41AD-8BC1-D1AEF772440D}</a:tableStyleId>
              </a:tblPr>
              <a:tblGrid>
                <a:gridCol w="1361168">
                  <a:extLst>
                    <a:ext uri="{9D8B030D-6E8A-4147-A177-3AD203B41FA5}">
                      <a16:colId xmlns:a16="http://schemas.microsoft.com/office/drawing/2014/main" val="2616437756"/>
                    </a:ext>
                  </a:extLst>
                </a:gridCol>
                <a:gridCol w="1361168">
                  <a:extLst>
                    <a:ext uri="{9D8B030D-6E8A-4147-A177-3AD203B41FA5}">
                      <a16:colId xmlns:a16="http://schemas.microsoft.com/office/drawing/2014/main" val="3352794456"/>
                    </a:ext>
                  </a:extLst>
                </a:gridCol>
              </a:tblGrid>
              <a:tr h="182880">
                <a:tc>
                  <a:txBody>
                    <a:bodyPr/>
                    <a:lstStyle/>
                    <a:p>
                      <a:pPr algn="ctr" fontAlgn="b"/>
                      <a:r>
                        <a:rPr lang="en-US" sz="1100" b="1" u="none" strike="noStrike" dirty="0">
                          <a:solidFill>
                            <a:schemeClr val="bg1"/>
                          </a:solidFill>
                          <a:effectLst/>
                        </a:rPr>
                        <a:t>ISO Name</a:t>
                      </a:r>
                      <a:endParaRPr lang="en-US" sz="1100" b="1" i="0" u="none" strike="noStrike" dirty="0">
                        <a:solidFill>
                          <a:schemeClr val="bg1"/>
                        </a:solidFill>
                        <a:effectLst/>
                        <a:latin typeface="Calibri" panose="020F0502020204030204" pitchFamily="34" charset="0"/>
                      </a:endParaRPr>
                    </a:p>
                  </a:txBody>
                  <a:tcPr marL="0" marR="0" marT="0" marB="0" anchor="ctr">
                    <a:solidFill>
                      <a:srgbClr val="00B0D9"/>
                    </a:solidFill>
                  </a:tcPr>
                </a:tc>
                <a:tc>
                  <a:txBody>
                    <a:bodyPr/>
                    <a:lstStyle/>
                    <a:p>
                      <a:pPr algn="ctr" fontAlgn="b"/>
                      <a:r>
                        <a:rPr lang="en-US" sz="1100" b="1" u="none" strike="noStrike" dirty="0">
                          <a:solidFill>
                            <a:schemeClr val="bg1"/>
                          </a:solidFill>
                          <a:effectLst/>
                        </a:rPr>
                        <a:t>Roughly Overlapping Census Region(s)</a:t>
                      </a:r>
                      <a:endParaRPr lang="en-US" sz="1100" b="1" i="0" u="none" strike="noStrike" dirty="0">
                        <a:solidFill>
                          <a:schemeClr val="bg1"/>
                        </a:solidFill>
                        <a:effectLst/>
                        <a:latin typeface="Calibri" panose="020F0502020204030204" pitchFamily="34" charset="0"/>
                      </a:endParaRPr>
                    </a:p>
                  </a:txBody>
                  <a:tcPr marL="0" marR="0" marT="0" marB="0" anchor="ctr">
                    <a:solidFill>
                      <a:srgbClr val="00B0D9"/>
                    </a:solidFill>
                  </a:tcPr>
                </a:tc>
                <a:extLst>
                  <a:ext uri="{0D108BD9-81ED-4DB2-BD59-A6C34878D82A}">
                    <a16:rowId xmlns:a16="http://schemas.microsoft.com/office/drawing/2014/main" val="841316330"/>
                  </a:ext>
                </a:extLst>
              </a:tr>
              <a:tr h="335280">
                <a:tc>
                  <a:txBody>
                    <a:bodyPr/>
                    <a:lstStyle/>
                    <a:p>
                      <a:pPr algn="ctr" fontAlgn="b"/>
                      <a:r>
                        <a:rPr lang="en-US" sz="1100" u="none" strike="noStrike" dirty="0">
                          <a:effectLst/>
                        </a:rPr>
                        <a:t>New England</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tc>
                  <a:txBody>
                    <a:bodyPr/>
                    <a:lstStyle/>
                    <a:p>
                      <a:pPr algn="ctr" fontAlgn="b"/>
                      <a:r>
                        <a:rPr lang="en-US" sz="1100" u="none" strike="noStrike" dirty="0">
                          <a:effectLst/>
                        </a:rPr>
                        <a:t>R1</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extLst>
                  <a:ext uri="{0D108BD9-81ED-4DB2-BD59-A6C34878D82A}">
                    <a16:rowId xmlns:a16="http://schemas.microsoft.com/office/drawing/2014/main" val="3974400393"/>
                  </a:ext>
                </a:extLst>
              </a:tr>
              <a:tr h="335280">
                <a:tc>
                  <a:txBody>
                    <a:bodyPr/>
                    <a:lstStyle/>
                    <a:p>
                      <a:pPr algn="ctr" fontAlgn="b"/>
                      <a:r>
                        <a:rPr lang="en-US" sz="1100" u="none" strike="noStrike" dirty="0">
                          <a:effectLst/>
                        </a:rPr>
                        <a:t>PJM</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tc>
                  <a:txBody>
                    <a:bodyPr/>
                    <a:lstStyle/>
                    <a:p>
                      <a:pPr algn="ctr" fontAlgn="b"/>
                      <a:r>
                        <a:rPr lang="en-US" sz="1100" u="none" strike="noStrike" dirty="0">
                          <a:effectLst/>
                        </a:rPr>
                        <a:t>R2, R3, R5, R6</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extLst>
                  <a:ext uri="{0D108BD9-81ED-4DB2-BD59-A6C34878D82A}">
                    <a16:rowId xmlns:a16="http://schemas.microsoft.com/office/drawing/2014/main" val="2435918538"/>
                  </a:ext>
                </a:extLst>
              </a:tr>
              <a:tr h="335280">
                <a:tc>
                  <a:txBody>
                    <a:bodyPr/>
                    <a:lstStyle/>
                    <a:p>
                      <a:pPr algn="ctr" fontAlgn="b"/>
                      <a:r>
                        <a:rPr lang="en-US" sz="1100" u="none" strike="noStrike" dirty="0">
                          <a:effectLst/>
                        </a:rPr>
                        <a:t>New York</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tc>
                  <a:txBody>
                    <a:bodyPr/>
                    <a:lstStyle/>
                    <a:p>
                      <a:pPr algn="ctr" fontAlgn="b"/>
                      <a:r>
                        <a:rPr lang="en-US" sz="1100" u="none" strike="noStrike" dirty="0">
                          <a:effectLst/>
                        </a:rPr>
                        <a:t>R2</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extLst>
                  <a:ext uri="{0D108BD9-81ED-4DB2-BD59-A6C34878D82A}">
                    <a16:rowId xmlns:a16="http://schemas.microsoft.com/office/drawing/2014/main" val="2777994030"/>
                  </a:ext>
                </a:extLst>
              </a:tr>
              <a:tr h="335280">
                <a:tc>
                  <a:txBody>
                    <a:bodyPr/>
                    <a:lstStyle/>
                    <a:p>
                      <a:pPr algn="ctr" fontAlgn="b"/>
                      <a:r>
                        <a:rPr lang="en-US" sz="1100" u="none" strike="noStrike" dirty="0">
                          <a:effectLst/>
                        </a:rPr>
                        <a:t>Southeast</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tc>
                  <a:txBody>
                    <a:bodyPr/>
                    <a:lstStyle/>
                    <a:p>
                      <a:pPr algn="ctr" fontAlgn="b"/>
                      <a:r>
                        <a:rPr lang="en-US" sz="1100" u="none" strike="noStrike" dirty="0">
                          <a:effectLst/>
                        </a:rPr>
                        <a:t>R5, R6</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extLst>
                  <a:ext uri="{0D108BD9-81ED-4DB2-BD59-A6C34878D82A}">
                    <a16:rowId xmlns:a16="http://schemas.microsoft.com/office/drawing/2014/main" val="4182013338"/>
                  </a:ext>
                </a:extLst>
              </a:tr>
              <a:tr h="335280">
                <a:tc>
                  <a:txBody>
                    <a:bodyPr/>
                    <a:lstStyle/>
                    <a:p>
                      <a:pPr algn="ctr" fontAlgn="b"/>
                      <a:r>
                        <a:rPr lang="en-US" sz="1100" u="none" strike="noStrike" dirty="0">
                          <a:effectLst/>
                        </a:rPr>
                        <a:t>Southwest Power Pool</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tc>
                  <a:txBody>
                    <a:bodyPr/>
                    <a:lstStyle/>
                    <a:p>
                      <a:pPr algn="ctr" fontAlgn="b"/>
                      <a:r>
                        <a:rPr lang="en-US" sz="1100" u="none" strike="noStrike" dirty="0">
                          <a:effectLst/>
                        </a:rPr>
                        <a:t>R4, R7</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extLst>
                  <a:ext uri="{0D108BD9-81ED-4DB2-BD59-A6C34878D82A}">
                    <a16:rowId xmlns:a16="http://schemas.microsoft.com/office/drawing/2014/main" val="1597484185"/>
                  </a:ext>
                </a:extLst>
              </a:tr>
              <a:tr h="335280">
                <a:tc>
                  <a:txBody>
                    <a:bodyPr/>
                    <a:lstStyle/>
                    <a:p>
                      <a:pPr algn="ctr" fontAlgn="b"/>
                      <a:r>
                        <a:rPr lang="en-US" sz="1100" u="none" strike="noStrike" dirty="0">
                          <a:effectLst/>
                        </a:rPr>
                        <a:t>Midcontinent ISO</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tc>
                  <a:txBody>
                    <a:bodyPr/>
                    <a:lstStyle/>
                    <a:p>
                      <a:pPr algn="ctr" fontAlgn="b"/>
                      <a:r>
                        <a:rPr lang="en-US" sz="1100" u="none" strike="noStrike" dirty="0">
                          <a:effectLst/>
                        </a:rPr>
                        <a:t>R3, R4, R7</a:t>
                      </a:r>
                      <a:endParaRPr lang="en-US" sz="1100" b="0" i="0" u="none" strike="noStrike" dirty="0">
                        <a:solidFill>
                          <a:srgbClr val="000000"/>
                        </a:solidFill>
                        <a:effectLst/>
                        <a:latin typeface="Calibri" panose="020F0502020204030204" pitchFamily="34" charset="0"/>
                      </a:endParaRPr>
                    </a:p>
                  </a:txBody>
                  <a:tcPr marL="0" marR="0" marT="0" marB="0" anchor="ctr">
                    <a:solidFill>
                      <a:srgbClr val="CBE4F1"/>
                    </a:solidFill>
                  </a:tcPr>
                </a:tc>
                <a:extLst>
                  <a:ext uri="{0D108BD9-81ED-4DB2-BD59-A6C34878D82A}">
                    <a16:rowId xmlns:a16="http://schemas.microsoft.com/office/drawing/2014/main" val="2857375100"/>
                  </a:ext>
                </a:extLst>
              </a:tr>
              <a:tr h="335280">
                <a:tc>
                  <a:txBody>
                    <a:bodyPr/>
                    <a:lstStyle/>
                    <a:p>
                      <a:pPr algn="ctr" fontAlgn="b"/>
                      <a:r>
                        <a:rPr lang="en-US" sz="1100" u="none" strike="noStrike" dirty="0">
                          <a:effectLst/>
                        </a:rPr>
                        <a:t>Florida</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tc>
                  <a:txBody>
                    <a:bodyPr/>
                    <a:lstStyle/>
                    <a:p>
                      <a:pPr algn="ctr" fontAlgn="b"/>
                      <a:r>
                        <a:rPr lang="en-US" sz="1100" u="none" strike="noStrike" dirty="0">
                          <a:effectLst/>
                        </a:rPr>
                        <a:t>R5</a:t>
                      </a:r>
                      <a:endParaRPr lang="en-US" sz="1100" b="0" i="0" u="none" strike="noStrike" dirty="0">
                        <a:solidFill>
                          <a:srgbClr val="000000"/>
                        </a:solidFill>
                        <a:effectLst/>
                        <a:latin typeface="Calibri" panose="020F0502020204030204" pitchFamily="34" charset="0"/>
                      </a:endParaRPr>
                    </a:p>
                  </a:txBody>
                  <a:tcPr marL="0" marR="0" marT="0" marB="0" anchor="ctr">
                    <a:solidFill>
                      <a:srgbClr val="E7F2F8"/>
                    </a:solidFill>
                  </a:tcPr>
                </a:tc>
                <a:extLst>
                  <a:ext uri="{0D108BD9-81ED-4DB2-BD59-A6C34878D82A}">
                    <a16:rowId xmlns:a16="http://schemas.microsoft.com/office/drawing/2014/main" val="1296458009"/>
                  </a:ext>
                </a:extLst>
              </a:tr>
            </a:tbl>
          </a:graphicData>
        </a:graphic>
      </p:graphicFrame>
      <p:sp>
        <p:nvSpPr>
          <p:cNvPr id="11" name="TextBox 10">
            <a:extLst>
              <a:ext uri="{FF2B5EF4-FFF2-40B4-BE49-F238E27FC236}">
                <a16:creationId xmlns:a16="http://schemas.microsoft.com/office/drawing/2014/main" id="{65CAA7DC-D8FE-BFC4-CD77-3CFA3977EB31}"/>
              </a:ext>
            </a:extLst>
          </p:cNvPr>
          <p:cNvSpPr txBox="1"/>
          <p:nvPr/>
        </p:nvSpPr>
        <p:spPr>
          <a:xfrm>
            <a:off x="270626" y="5273244"/>
            <a:ext cx="6769595" cy="954107"/>
          </a:xfrm>
          <a:prstGeom prst="rect">
            <a:avLst/>
          </a:prstGeom>
          <a:noFill/>
        </p:spPr>
        <p:txBody>
          <a:bodyPr vert="horz" wrap="square" rtlCol="0">
            <a:spAutoFit/>
          </a:bodyPr>
          <a:lstStyle/>
          <a:p>
            <a:pPr algn="ctr" rtl="0" eaLnBrk="1" fontAlgn="auto" hangingPunct="1">
              <a:lnSpc>
                <a:spcPct val="100000"/>
              </a:lnSpc>
              <a:spcBef>
                <a:spcPts val="0"/>
              </a:spcBef>
              <a:spcAft>
                <a:spcPts val="0"/>
              </a:spcAft>
            </a:pPr>
            <a:r>
              <a:rPr lang="en-US" sz="1400" b="0" i="1" u="none" dirty="0">
                <a:solidFill>
                  <a:srgbClr val="000000"/>
                </a:solidFill>
              </a:rPr>
              <a:t>An overlay of census regions on control areas. PROMOD expects inputs at the transmission-area level, which largely follow control area lines in this map. Each area is a part of one of Eastern Interconnect, Western Interconnect, </a:t>
            </a:r>
            <a:r>
              <a:rPr lang="en-US" sz="1400" i="1" dirty="0">
                <a:solidFill>
                  <a:srgbClr val="000000"/>
                </a:solidFill>
              </a:rPr>
              <a:t>o</a:t>
            </a:r>
            <a:r>
              <a:rPr lang="en-US" sz="1400" b="0" i="1" u="none" dirty="0">
                <a:solidFill>
                  <a:srgbClr val="000000"/>
                </a:solidFill>
              </a:rPr>
              <a:t>r ERCOT.</a:t>
            </a:r>
          </a:p>
        </p:txBody>
      </p:sp>
      <p:sp>
        <p:nvSpPr>
          <p:cNvPr id="12" name="TextBox 11">
            <a:extLst>
              <a:ext uri="{FF2B5EF4-FFF2-40B4-BE49-F238E27FC236}">
                <a16:creationId xmlns:a16="http://schemas.microsoft.com/office/drawing/2014/main" id="{4C734506-49CD-42B9-1918-2C597E406E43}"/>
              </a:ext>
            </a:extLst>
          </p:cNvPr>
          <p:cNvSpPr txBox="1"/>
          <p:nvPr/>
        </p:nvSpPr>
        <p:spPr>
          <a:xfrm>
            <a:off x="270626" y="5027023"/>
            <a:ext cx="99899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 </a:t>
            </a:r>
          </a:p>
        </p:txBody>
      </p:sp>
    </p:spTree>
    <p:extLst>
      <p:ext uri="{BB962C8B-B14F-4D97-AF65-F5344CB8AC3E}">
        <p14:creationId xmlns:p14="http://schemas.microsoft.com/office/powerpoint/2010/main" val="1893111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8A677EC-A8CE-3EA6-4C4C-60C7B6B76B19}"/>
              </a:ext>
            </a:extLst>
          </p:cNvPr>
          <p:cNvSpPr>
            <a:spLocks noGrp="1"/>
          </p:cNvSpPr>
          <p:nvPr>
            <p:ph idx="1"/>
          </p:nvPr>
        </p:nvSpPr>
        <p:spPr>
          <a:xfrm>
            <a:off x="7127348" y="1175502"/>
            <a:ext cx="4910666" cy="4995560"/>
          </a:xfrm>
        </p:spPr>
        <p:txBody>
          <a:bodyPr>
            <a:normAutofit/>
          </a:bodyPr>
          <a:lstStyle/>
          <a:p>
            <a:r>
              <a:rPr lang="en-US" dirty="0"/>
              <a:t>The electricity sector is designed in MARKAL to become net negative by 2035 (bio-energy with carbon capture and storage deployment)</a:t>
            </a:r>
          </a:p>
          <a:p>
            <a:r>
              <a:rPr lang="en-US" dirty="0"/>
              <a:t>2050 onwards, land use and a net-negative electricity sector together balance the system to net zero economy-wide</a:t>
            </a:r>
          </a:p>
          <a:p>
            <a:r>
              <a:rPr lang="en-US" dirty="0"/>
              <a:t>Decarbonization is also seen in transportation (out of the  scope for this work)</a:t>
            </a:r>
          </a:p>
        </p:txBody>
      </p:sp>
      <p:sp>
        <p:nvSpPr>
          <p:cNvPr id="10" name="Subtitle 9">
            <a:extLst>
              <a:ext uri="{FF2B5EF4-FFF2-40B4-BE49-F238E27FC236}">
                <a16:creationId xmlns:a16="http://schemas.microsoft.com/office/drawing/2014/main" id="{EB1811B4-B987-A8A4-E5EA-58AADF312D6B}"/>
              </a:ext>
            </a:extLst>
          </p:cNvPr>
          <p:cNvSpPr>
            <a:spLocks noGrp="1"/>
          </p:cNvSpPr>
          <p:nvPr>
            <p:ph type="subTitle" idx="13"/>
          </p:nvPr>
        </p:nvSpPr>
        <p:spPr/>
        <p:txBody>
          <a:bodyPr/>
          <a:lstStyle/>
          <a:p>
            <a:r>
              <a:rPr lang="en-US" dirty="0"/>
              <a:t>Carbon Dioxide (CO</a:t>
            </a:r>
            <a:r>
              <a:rPr lang="en-US" baseline="-25000" dirty="0"/>
              <a:t>2</a:t>
            </a:r>
            <a:r>
              <a:rPr lang="en-US" dirty="0"/>
              <a:t>) Emissions (All Sectors)</a:t>
            </a:r>
          </a:p>
        </p:txBody>
      </p:sp>
      <p:sp>
        <p:nvSpPr>
          <p:cNvPr id="8" name="Title 7">
            <a:extLst>
              <a:ext uri="{FF2B5EF4-FFF2-40B4-BE49-F238E27FC236}">
                <a16:creationId xmlns:a16="http://schemas.microsoft.com/office/drawing/2014/main" id="{27498AAF-50BB-7280-B4E1-2F757FBBF8D0}"/>
              </a:ext>
            </a:extLst>
          </p:cNvPr>
          <p:cNvSpPr>
            <a:spLocks noGrp="1"/>
          </p:cNvSpPr>
          <p:nvPr>
            <p:ph type="title"/>
          </p:nvPr>
        </p:nvSpPr>
        <p:spPr/>
        <p:txBody>
          <a:bodyPr/>
          <a:lstStyle/>
          <a:p>
            <a:r>
              <a:rPr lang="en-US" dirty="0"/>
              <a:t>MARKAL Data Exploratory Analysis</a:t>
            </a:r>
          </a:p>
        </p:txBody>
      </p:sp>
      <p:graphicFrame>
        <p:nvGraphicFramePr>
          <p:cNvPr id="12" name="Chart 11">
            <a:extLst>
              <a:ext uri="{FF2B5EF4-FFF2-40B4-BE49-F238E27FC236}">
                <a16:creationId xmlns:a16="http://schemas.microsoft.com/office/drawing/2014/main" id="{1D21E517-89AD-4F33-B04B-1A5DEED725F6}"/>
              </a:ext>
            </a:extLst>
          </p:cNvPr>
          <p:cNvGraphicFramePr>
            <a:graphicFrameLocks noGrp="1"/>
          </p:cNvGraphicFramePr>
          <p:nvPr/>
        </p:nvGraphicFramePr>
        <p:xfrm>
          <a:off x="92530" y="1434422"/>
          <a:ext cx="7121070" cy="4335007"/>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4">
            <a:extLst>
              <a:ext uri="{FF2B5EF4-FFF2-40B4-BE49-F238E27FC236}">
                <a16:creationId xmlns:a16="http://schemas.microsoft.com/office/drawing/2014/main" id="{6A1B1CF9-48F5-6969-5433-BB85FD40024C}"/>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25</a:t>
            </a:fld>
            <a:endParaRPr lang="en-US" dirty="0"/>
          </a:p>
        </p:txBody>
      </p:sp>
      <p:sp>
        <p:nvSpPr>
          <p:cNvPr id="3" name="TextBox 2">
            <a:extLst>
              <a:ext uri="{FF2B5EF4-FFF2-40B4-BE49-F238E27FC236}">
                <a16:creationId xmlns:a16="http://schemas.microsoft.com/office/drawing/2014/main" id="{BF60FAF1-36B1-C271-A93B-7EBECF2B339C}"/>
              </a:ext>
            </a:extLst>
          </p:cNvPr>
          <p:cNvSpPr txBox="1"/>
          <p:nvPr/>
        </p:nvSpPr>
        <p:spPr>
          <a:xfrm>
            <a:off x="6061088" y="5905238"/>
            <a:ext cx="99899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 </a:t>
            </a:r>
          </a:p>
        </p:txBody>
      </p:sp>
    </p:spTree>
    <p:extLst>
      <p:ext uri="{BB962C8B-B14F-4D97-AF65-F5344CB8AC3E}">
        <p14:creationId xmlns:p14="http://schemas.microsoft.com/office/powerpoint/2010/main" val="36250355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FFCBF02-E156-43DF-9E96-493D50779B1B}"/>
              </a:ext>
            </a:extLst>
          </p:cNvPr>
          <p:cNvSpPr>
            <a:spLocks noGrp="1"/>
          </p:cNvSpPr>
          <p:nvPr>
            <p:ph idx="1"/>
          </p:nvPr>
        </p:nvSpPr>
        <p:spPr>
          <a:xfrm>
            <a:off x="270627" y="1168878"/>
            <a:ext cx="11580921" cy="3439193"/>
          </a:xfrm>
        </p:spPr>
        <p:txBody>
          <a:bodyPr>
            <a:normAutofit lnSpcReduction="10000"/>
          </a:bodyPr>
          <a:lstStyle/>
          <a:p>
            <a:r>
              <a:rPr lang="en-US" dirty="0"/>
              <a:t>Smriti Sharma – National Energy Technology Laboratory (NETL) support contractor</a:t>
            </a:r>
          </a:p>
          <a:p>
            <a:r>
              <a:rPr lang="en-US" dirty="0"/>
              <a:t>Boris Datsov – NETL support contractor</a:t>
            </a:r>
          </a:p>
          <a:p>
            <a:r>
              <a:rPr lang="en-US" dirty="0"/>
              <a:t>Nadejda Victor – NETL support contractor</a:t>
            </a:r>
          </a:p>
          <a:p>
            <a:r>
              <a:rPr lang="en-US" dirty="0"/>
              <a:t>Kirk LaBarbara –NETL</a:t>
            </a:r>
          </a:p>
          <a:p>
            <a:r>
              <a:rPr lang="en-US" dirty="0"/>
              <a:t>Arun K. S. Iyengar – NETL support contractor</a:t>
            </a:r>
          </a:p>
          <a:p>
            <a:r>
              <a:rPr lang="en-US" dirty="0"/>
              <a:t>John Brewer – NETL</a:t>
            </a:r>
          </a:p>
          <a:p>
            <a:r>
              <a:rPr lang="en-US" dirty="0"/>
              <a:t>Chris Nichols – NETL</a:t>
            </a:r>
          </a:p>
        </p:txBody>
      </p:sp>
      <p:sp>
        <p:nvSpPr>
          <p:cNvPr id="4" name="Title 3">
            <a:extLst>
              <a:ext uri="{FF2B5EF4-FFF2-40B4-BE49-F238E27FC236}">
                <a16:creationId xmlns:a16="http://schemas.microsoft.com/office/drawing/2014/main" id="{AAEEC96D-5D66-4133-872A-91FB79BF02C0}"/>
              </a:ext>
            </a:extLst>
          </p:cNvPr>
          <p:cNvSpPr>
            <a:spLocks noGrp="1"/>
          </p:cNvSpPr>
          <p:nvPr>
            <p:ph type="title"/>
          </p:nvPr>
        </p:nvSpPr>
        <p:spPr/>
        <p:txBody>
          <a:bodyPr/>
          <a:lstStyle/>
          <a:p>
            <a:r>
              <a:rPr lang="en-US" dirty="0"/>
              <a:t>Project Team</a:t>
            </a:r>
          </a:p>
        </p:txBody>
      </p:sp>
      <p:sp>
        <p:nvSpPr>
          <p:cNvPr id="6" name="Slide Number Placeholder 5">
            <a:extLst>
              <a:ext uri="{FF2B5EF4-FFF2-40B4-BE49-F238E27FC236}">
                <a16:creationId xmlns:a16="http://schemas.microsoft.com/office/drawing/2014/main" id="{82F26B98-4034-457D-A432-58312EC1A1A1}"/>
              </a:ext>
            </a:extLst>
          </p:cNvPr>
          <p:cNvSpPr>
            <a:spLocks noGrp="1"/>
          </p:cNvSpPr>
          <p:nvPr>
            <p:ph type="sldNum" sz="quarter" idx="15"/>
          </p:nvPr>
        </p:nvSpPr>
        <p:spPr/>
        <p:txBody>
          <a:bodyPr/>
          <a:lstStyle/>
          <a:p>
            <a:fld id="{6CBE36CA-A7C6-4838-9ACB-C8D30B8F2C6D}" type="slidenum">
              <a:rPr lang="en-US" smtClean="0"/>
              <a:pPr/>
              <a:t>3</a:t>
            </a:fld>
            <a:endParaRPr lang="en-US" dirty="0"/>
          </a:p>
        </p:txBody>
      </p:sp>
      <p:pic>
        <p:nvPicPr>
          <p:cNvPr id="5" name="Picture 4" descr="A person wearing glasses and a suit&#10;&#10;Description automatically generated">
            <a:extLst>
              <a:ext uri="{FF2B5EF4-FFF2-40B4-BE49-F238E27FC236}">
                <a16:creationId xmlns:a16="http://schemas.microsoft.com/office/drawing/2014/main" id="{C182F876-8558-CC12-0A8D-E7CE2F339F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9043" y="4612549"/>
            <a:ext cx="1581446" cy="1581446"/>
          </a:xfrm>
          <a:prstGeom prst="rect">
            <a:avLst/>
          </a:prstGeom>
          <a:ln>
            <a:solidFill>
              <a:srgbClr val="E7F2F8"/>
            </a:solidFill>
          </a:ln>
        </p:spPr>
      </p:pic>
      <p:pic>
        <p:nvPicPr>
          <p:cNvPr id="8" name="Picture 7" descr="A person smiling in front of a map&#10;&#10;Description automatically generated">
            <a:extLst>
              <a:ext uri="{FF2B5EF4-FFF2-40B4-BE49-F238E27FC236}">
                <a16:creationId xmlns:a16="http://schemas.microsoft.com/office/drawing/2014/main" id="{31C5CADD-0EA3-B256-6124-8A2F4A9E390D}"/>
              </a:ext>
            </a:extLst>
          </p:cNvPr>
          <p:cNvPicPr>
            <a:picLocks noChangeAspect="1"/>
          </p:cNvPicPr>
          <p:nvPr/>
        </p:nvPicPr>
        <p:blipFill>
          <a:blip r:embed="rId3">
            <a:extLst>
              <a:ext uri="{28A0092B-C50C-407E-A947-70E740481C1C}">
                <a14:useLocalDpi xmlns:a14="http://schemas.microsoft.com/office/drawing/2010/main" val="0"/>
              </a:ext>
            </a:extLst>
          </a:blip>
          <a:srcRect r="3981"/>
          <a:stretch/>
        </p:blipFill>
        <p:spPr>
          <a:xfrm>
            <a:off x="10437829" y="4608071"/>
            <a:ext cx="1518502" cy="1581445"/>
          </a:xfrm>
          <a:prstGeom prst="rect">
            <a:avLst/>
          </a:prstGeom>
          <a:ln>
            <a:solidFill>
              <a:srgbClr val="E7F2F8"/>
            </a:solidFill>
          </a:ln>
        </p:spPr>
      </p:pic>
      <p:pic>
        <p:nvPicPr>
          <p:cNvPr id="10" name="Picture 9" descr="A person in a plaid shirt&#10;&#10;Description automatically generated">
            <a:extLst>
              <a:ext uri="{FF2B5EF4-FFF2-40B4-BE49-F238E27FC236}">
                <a16:creationId xmlns:a16="http://schemas.microsoft.com/office/drawing/2014/main" id="{8C14A3C5-E16F-1FCD-DE2A-56B6148B5FBF}"/>
              </a:ext>
            </a:extLst>
          </p:cNvPr>
          <p:cNvPicPr>
            <a:picLocks noChangeAspect="1"/>
          </p:cNvPicPr>
          <p:nvPr/>
        </p:nvPicPr>
        <p:blipFill>
          <a:blip r:embed="rId4">
            <a:extLst>
              <a:ext uri="{28A0092B-C50C-407E-A947-70E740481C1C}">
                <a14:useLocalDpi xmlns:a14="http://schemas.microsoft.com/office/drawing/2010/main" val="0"/>
              </a:ext>
            </a:extLst>
          </a:blip>
          <a:srcRect l="26644" t="2652" r="27463" b="25875"/>
          <a:stretch/>
        </p:blipFill>
        <p:spPr>
          <a:xfrm>
            <a:off x="8803070" y="4608071"/>
            <a:ext cx="1422532" cy="1581839"/>
          </a:xfrm>
          <a:prstGeom prst="rect">
            <a:avLst/>
          </a:prstGeom>
          <a:ln>
            <a:solidFill>
              <a:srgbClr val="E7F2F8"/>
            </a:solidFill>
          </a:ln>
        </p:spPr>
      </p:pic>
      <p:pic>
        <p:nvPicPr>
          <p:cNvPr id="12" name="Picture 11" descr="A person in a suit and glasses&#10;&#10;Description automatically generated">
            <a:extLst>
              <a:ext uri="{FF2B5EF4-FFF2-40B4-BE49-F238E27FC236}">
                <a16:creationId xmlns:a16="http://schemas.microsoft.com/office/drawing/2014/main" id="{70BCA320-BA33-5F57-5CAF-D7E54D4BF0FF}"/>
              </a:ext>
            </a:extLst>
          </p:cNvPr>
          <p:cNvPicPr>
            <a:picLocks noChangeAspect="1"/>
          </p:cNvPicPr>
          <p:nvPr/>
        </p:nvPicPr>
        <p:blipFill>
          <a:blip r:embed="rId5">
            <a:extLst>
              <a:ext uri="{28A0092B-C50C-407E-A947-70E740481C1C}">
                <a14:useLocalDpi xmlns:a14="http://schemas.microsoft.com/office/drawing/2010/main" val="0"/>
              </a:ext>
            </a:extLst>
          </a:blip>
          <a:srcRect l="385" t="2755" r="381" b="34595"/>
          <a:stretch/>
        </p:blipFill>
        <p:spPr>
          <a:xfrm>
            <a:off x="5180448" y="4612549"/>
            <a:ext cx="1637998" cy="1616706"/>
          </a:xfrm>
          <a:prstGeom prst="rect">
            <a:avLst/>
          </a:prstGeom>
          <a:ln>
            <a:solidFill>
              <a:srgbClr val="E7F2F8"/>
            </a:solidFill>
          </a:ln>
        </p:spPr>
      </p:pic>
      <p:pic>
        <p:nvPicPr>
          <p:cNvPr id="14" name="Picture 13" descr="A person with a dog&#10;&#10;Description automatically generated">
            <a:extLst>
              <a:ext uri="{FF2B5EF4-FFF2-40B4-BE49-F238E27FC236}">
                <a16:creationId xmlns:a16="http://schemas.microsoft.com/office/drawing/2014/main" id="{26222E63-8AE2-AEE0-86C1-6CAE771CE3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52826" y="4626111"/>
            <a:ext cx="1535827" cy="1603144"/>
          </a:xfrm>
          <a:prstGeom prst="rect">
            <a:avLst/>
          </a:prstGeom>
          <a:ln>
            <a:solidFill>
              <a:srgbClr val="E7F2F8"/>
            </a:solidFill>
          </a:ln>
        </p:spPr>
      </p:pic>
      <p:pic>
        <p:nvPicPr>
          <p:cNvPr id="16" name="Picture 15" descr="A person wearing glasses and a scarf&#10;&#10;Description automatically generated">
            <a:extLst>
              <a:ext uri="{FF2B5EF4-FFF2-40B4-BE49-F238E27FC236}">
                <a16:creationId xmlns:a16="http://schemas.microsoft.com/office/drawing/2014/main" id="{3C390069-81CD-0635-2927-09762E924A0B}"/>
              </a:ext>
            </a:extLst>
          </p:cNvPr>
          <p:cNvPicPr>
            <a:picLocks noChangeAspect="1"/>
          </p:cNvPicPr>
          <p:nvPr/>
        </p:nvPicPr>
        <p:blipFill>
          <a:blip r:embed="rId7">
            <a:extLst>
              <a:ext uri="{28A0092B-C50C-407E-A947-70E740481C1C}">
                <a14:useLocalDpi xmlns:a14="http://schemas.microsoft.com/office/drawing/2010/main" val="0"/>
              </a:ext>
            </a:extLst>
          </a:blip>
          <a:srcRect r="4486" b="14018"/>
          <a:stretch/>
        </p:blipFill>
        <p:spPr>
          <a:xfrm>
            <a:off x="340451" y="4626111"/>
            <a:ext cx="1432841" cy="1603145"/>
          </a:xfrm>
          <a:prstGeom prst="rect">
            <a:avLst/>
          </a:prstGeom>
          <a:ln>
            <a:solidFill>
              <a:srgbClr val="E7F2F8"/>
            </a:solidFill>
          </a:ln>
        </p:spPr>
      </p:pic>
      <p:pic>
        <p:nvPicPr>
          <p:cNvPr id="1026" name="Picture 2">
            <a:extLst>
              <a:ext uri="{FF2B5EF4-FFF2-40B4-BE49-F238E27FC236}">
                <a16:creationId xmlns:a16="http://schemas.microsoft.com/office/drawing/2014/main" id="{88C61A79-40CA-540F-9949-8E4AB165731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8360" t="13230" r="5282" b="3847"/>
          <a:stretch/>
        </p:blipFill>
        <p:spPr bwMode="auto">
          <a:xfrm>
            <a:off x="1985875" y="4626111"/>
            <a:ext cx="1254369" cy="1605951"/>
          </a:xfrm>
          <a:prstGeom prst="rect">
            <a:avLst/>
          </a:prstGeom>
          <a:noFill/>
          <a:ln>
            <a:solidFill>
              <a:srgbClr val="E7F2F8"/>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023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5F973F8-7440-FDA9-8A38-29610042E940}"/>
              </a:ext>
            </a:extLst>
          </p:cNvPr>
          <p:cNvSpPr>
            <a:spLocks noGrp="1"/>
          </p:cNvSpPr>
          <p:nvPr>
            <p:ph idx="1"/>
          </p:nvPr>
        </p:nvSpPr>
        <p:spPr/>
        <p:txBody>
          <a:bodyPr/>
          <a:lstStyle/>
          <a:p>
            <a:r>
              <a:rPr lang="en-US" dirty="0"/>
              <a:t>Analysis Design</a:t>
            </a:r>
          </a:p>
          <a:p>
            <a:r>
              <a:rPr lang="en-US" dirty="0"/>
              <a:t>Analysis Approach</a:t>
            </a:r>
          </a:p>
          <a:p>
            <a:r>
              <a:rPr lang="en-US" dirty="0"/>
              <a:t>MARKAL Data Overview</a:t>
            </a:r>
          </a:p>
          <a:p>
            <a:r>
              <a:rPr lang="en-US" dirty="0"/>
              <a:t>Translator 1 Data Overview</a:t>
            </a:r>
          </a:p>
          <a:p>
            <a:r>
              <a:rPr lang="en-US" dirty="0"/>
              <a:t>PROMOD Results Overview</a:t>
            </a:r>
          </a:p>
          <a:p>
            <a:r>
              <a:rPr lang="en-US" dirty="0"/>
              <a:t>Results Comparison</a:t>
            </a:r>
          </a:p>
          <a:p>
            <a:r>
              <a:rPr lang="en-US" dirty="0"/>
              <a:t>Conclusion, Value-Add, and Next Steps</a:t>
            </a:r>
          </a:p>
          <a:p>
            <a:r>
              <a:rPr lang="en-US" dirty="0"/>
              <a:t>Appendix</a:t>
            </a:r>
          </a:p>
          <a:p>
            <a:endParaRPr lang="en-US" dirty="0"/>
          </a:p>
        </p:txBody>
      </p:sp>
      <p:sp>
        <p:nvSpPr>
          <p:cNvPr id="4" name="Title 3">
            <a:extLst>
              <a:ext uri="{FF2B5EF4-FFF2-40B4-BE49-F238E27FC236}">
                <a16:creationId xmlns:a16="http://schemas.microsoft.com/office/drawing/2014/main" id="{B9057F9E-AA94-7E47-F009-46B79A062BE6}"/>
              </a:ext>
            </a:extLst>
          </p:cNvPr>
          <p:cNvSpPr>
            <a:spLocks noGrp="1"/>
          </p:cNvSpPr>
          <p:nvPr>
            <p:ph type="title"/>
          </p:nvPr>
        </p:nvSpPr>
        <p:spPr/>
        <p:txBody>
          <a:bodyPr/>
          <a:lstStyle/>
          <a:p>
            <a:r>
              <a:rPr lang="en-US" dirty="0"/>
              <a:t>Agenda</a:t>
            </a:r>
          </a:p>
        </p:txBody>
      </p:sp>
      <p:sp>
        <p:nvSpPr>
          <p:cNvPr id="5" name="Slide Number Placeholder 4">
            <a:extLst>
              <a:ext uri="{FF2B5EF4-FFF2-40B4-BE49-F238E27FC236}">
                <a16:creationId xmlns:a16="http://schemas.microsoft.com/office/drawing/2014/main" id="{1A5A16B4-6E92-5301-2045-9AE9F5FCB421}"/>
              </a:ext>
            </a:extLst>
          </p:cNvPr>
          <p:cNvSpPr>
            <a:spLocks noGrp="1"/>
          </p:cNvSpPr>
          <p:nvPr>
            <p:ph type="sldNum" sz="quarter" idx="15"/>
          </p:nvPr>
        </p:nvSpPr>
        <p:spPr/>
        <p:txBody>
          <a:bodyPr/>
          <a:lstStyle/>
          <a:p>
            <a:fld id="{6CBE36CA-A7C6-4838-9ACB-C8D30B8F2C6D}" type="slidenum">
              <a:rPr lang="en-US" smtClean="0"/>
              <a:pPr/>
              <a:t>4</a:t>
            </a:fld>
            <a:endParaRPr lang="en-US" dirty="0"/>
          </a:p>
        </p:txBody>
      </p:sp>
    </p:spTree>
    <p:extLst>
      <p:ext uri="{BB962C8B-B14F-4D97-AF65-F5344CB8AC3E}">
        <p14:creationId xmlns:p14="http://schemas.microsoft.com/office/powerpoint/2010/main" val="2718965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3BBA1C1-0BC8-00D2-525F-C5B30FE6E426}"/>
              </a:ext>
            </a:extLst>
          </p:cNvPr>
          <p:cNvSpPr>
            <a:spLocks noGrp="1"/>
          </p:cNvSpPr>
          <p:nvPr>
            <p:ph idx="1"/>
          </p:nvPr>
        </p:nvSpPr>
        <p:spPr>
          <a:xfrm>
            <a:off x="270627" y="1168878"/>
            <a:ext cx="11580921" cy="1553774"/>
          </a:xfrm>
        </p:spPr>
        <p:txBody>
          <a:bodyPr/>
          <a:lstStyle/>
          <a:p>
            <a:r>
              <a:rPr lang="en-US" dirty="0"/>
              <a:t>Research question: Under an economy-wide Net Zero by 2050 scenario, how do the operational characteristics compare between long-horizon (years-decades) and short-horizon (hours-days) models? </a:t>
            </a:r>
          </a:p>
          <a:p>
            <a:r>
              <a:rPr lang="en-US" dirty="0"/>
              <a:t>Key elements within the analysis</a:t>
            </a:r>
          </a:p>
          <a:p>
            <a:endParaRPr lang="en-US" dirty="0"/>
          </a:p>
        </p:txBody>
      </p:sp>
      <p:sp>
        <p:nvSpPr>
          <p:cNvPr id="4" name="Title 3">
            <a:extLst>
              <a:ext uri="{FF2B5EF4-FFF2-40B4-BE49-F238E27FC236}">
                <a16:creationId xmlns:a16="http://schemas.microsoft.com/office/drawing/2014/main" id="{9DE82300-659A-F6D8-F101-4D0B38936135}"/>
              </a:ext>
            </a:extLst>
          </p:cNvPr>
          <p:cNvSpPr>
            <a:spLocks noGrp="1"/>
          </p:cNvSpPr>
          <p:nvPr>
            <p:ph type="title"/>
          </p:nvPr>
        </p:nvSpPr>
        <p:spPr/>
        <p:txBody>
          <a:bodyPr/>
          <a:lstStyle/>
          <a:p>
            <a:r>
              <a:rPr lang="en-US" dirty="0"/>
              <a:t>Analysis Design</a:t>
            </a:r>
          </a:p>
        </p:txBody>
      </p:sp>
      <p:sp>
        <p:nvSpPr>
          <p:cNvPr id="5" name="Slide Number Placeholder 4">
            <a:extLst>
              <a:ext uri="{FF2B5EF4-FFF2-40B4-BE49-F238E27FC236}">
                <a16:creationId xmlns:a16="http://schemas.microsoft.com/office/drawing/2014/main" id="{95C66751-F2A1-3535-C909-03FC46425320}"/>
              </a:ext>
            </a:extLst>
          </p:cNvPr>
          <p:cNvSpPr>
            <a:spLocks noGrp="1"/>
          </p:cNvSpPr>
          <p:nvPr>
            <p:ph type="sldNum" sz="quarter" idx="15"/>
          </p:nvPr>
        </p:nvSpPr>
        <p:spPr/>
        <p:txBody>
          <a:bodyPr/>
          <a:lstStyle/>
          <a:p>
            <a:fld id="{6CBE36CA-A7C6-4838-9ACB-C8D30B8F2C6D}" type="slidenum">
              <a:rPr lang="en-US" smtClean="0"/>
              <a:pPr/>
              <a:t>5</a:t>
            </a:fld>
            <a:endParaRPr lang="en-US" dirty="0"/>
          </a:p>
        </p:txBody>
      </p:sp>
      <p:graphicFrame>
        <p:nvGraphicFramePr>
          <p:cNvPr id="8" name="Table 7">
            <a:extLst>
              <a:ext uri="{FF2B5EF4-FFF2-40B4-BE49-F238E27FC236}">
                <a16:creationId xmlns:a16="http://schemas.microsoft.com/office/drawing/2014/main" id="{B7C97594-A616-979B-420C-9751A99E38BB}"/>
              </a:ext>
            </a:extLst>
          </p:cNvPr>
          <p:cNvGraphicFramePr>
            <a:graphicFrameLocks noGrp="1"/>
          </p:cNvGraphicFramePr>
          <p:nvPr>
            <p:extLst>
              <p:ext uri="{D42A27DB-BD31-4B8C-83A1-F6EECF244321}">
                <p14:modId xmlns:p14="http://schemas.microsoft.com/office/powerpoint/2010/main" val="3852067712"/>
              </p:ext>
            </p:extLst>
          </p:nvPr>
        </p:nvGraphicFramePr>
        <p:xfrm>
          <a:off x="828533" y="2740375"/>
          <a:ext cx="11131656" cy="2770745"/>
        </p:xfrm>
        <a:graphic>
          <a:graphicData uri="http://schemas.openxmlformats.org/drawingml/2006/table">
            <a:tbl>
              <a:tblPr firstRow="1" firstCol="1" bandRow="1"/>
              <a:tblGrid>
                <a:gridCol w="2446295">
                  <a:extLst>
                    <a:ext uri="{9D8B030D-6E8A-4147-A177-3AD203B41FA5}">
                      <a16:colId xmlns:a16="http://schemas.microsoft.com/office/drawing/2014/main" val="2686232088"/>
                    </a:ext>
                  </a:extLst>
                </a:gridCol>
                <a:gridCol w="2282456">
                  <a:extLst>
                    <a:ext uri="{9D8B030D-6E8A-4147-A177-3AD203B41FA5}">
                      <a16:colId xmlns:a16="http://schemas.microsoft.com/office/drawing/2014/main" val="730158980"/>
                    </a:ext>
                  </a:extLst>
                </a:gridCol>
                <a:gridCol w="3905693">
                  <a:extLst>
                    <a:ext uri="{9D8B030D-6E8A-4147-A177-3AD203B41FA5}">
                      <a16:colId xmlns:a16="http://schemas.microsoft.com/office/drawing/2014/main" val="3375903377"/>
                    </a:ext>
                  </a:extLst>
                </a:gridCol>
                <a:gridCol w="2497212">
                  <a:extLst>
                    <a:ext uri="{9D8B030D-6E8A-4147-A177-3AD203B41FA5}">
                      <a16:colId xmlns:a16="http://schemas.microsoft.com/office/drawing/2014/main" val="3843918940"/>
                    </a:ext>
                  </a:extLst>
                </a:gridCol>
              </a:tblGrid>
              <a:tr h="308993">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Element</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B0D9"/>
                    </a:solidFill>
                  </a:tcPr>
                </a:tc>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Handled by</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B0D9"/>
                    </a:solidFill>
                  </a:tcPr>
                </a:tc>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Details</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B0D9"/>
                    </a:solidFill>
                  </a:tcPr>
                </a:tc>
                <a:tc>
                  <a:txBody>
                    <a:bodyPr/>
                    <a:lstStyle/>
                    <a:p>
                      <a:pPr algn="ctr"/>
                      <a:r>
                        <a:rPr lang="en-US" sz="1400" b="1" kern="1200" dirty="0">
                          <a:solidFill>
                            <a:schemeClr val="lt1"/>
                          </a:solidFill>
                          <a:latin typeface="Century Gothic" panose="020F0302020204030204"/>
                          <a:ea typeface="+mn-ea"/>
                          <a:cs typeface="+mn-cs"/>
                        </a:rPr>
                        <a:t>Ensures</a:t>
                      </a:r>
                    </a:p>
                  </a:txBody>
                  <a:tcPr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solidFill>
                  </a:tcPr>
                </a:tc>
                <a:extLst>
                  <a:ext uri="{0D108BD9-81ED-4DB2-BD59-A6C34878D82A}">
                    <a16:rowId xmlns:a16="http://schemas.microsoft.com/office/drawing/2014/main" val="578945835"/>
                  </a:ext>
                </a:extLst>
              </a:tr>
              <a:tr h="758436">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Energy Capacity Expansion (long horizon)</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dirty="0"/>
                        <a:t>MARKAL-ANSWER (MARKAL)</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tint val="40000"/>
                      </a:srgbClr>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kern="1200" dirty="0">
                          <a:solidFill>
                            <a:schemeClr val="dk1"/>
                          </a:solidFill>
                          <a:latin typeface="Century Gothic" panose="020F0302020204030204"/>
                          <a:ea typeface="+mn-ea"/>
                          <a:cs typeface="+mn-cs"/>
                        </a:rPr>
                        <a:t>MARKAL provides a least-cost solution to meet the energy demand, subject to constraints of a Net Zero by 2050 scenario</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tint val="40000"/>
                      </a:srgbClr>
                    </a:solidFill>
                  </a:tcPr>
                </a:tc>
                <a:tc>
                  <a:txBody>
                    <a:bodyPr/>
                    <a:lstStyle/>
                    <a:p>
                      <a:pPr algn="ctr"/>
                      <a:r>
                        <a:rPr lang="en-US" sz="1400" dirty="0"/>
                        <a:t>Capacity adequacy</a:t>
                      </a:r>
                    </a:p>
                  </a:txBody>
                  <a:tcPr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tint val="40000"/>
                      </a:srgbClr>
                    </a:solidFill>
                  </a:tcPr>
                </a:tc>
                <a:extLst>
                  <a:ext uri="{0D108BD9-81ED-4DB2-BD59-A6C34878D82A}">
                    <a16:rowId xmlns:a16="http://schemas.microsoft.com/office/drawing/2014/main" val="2610204331"/>
                  </a:ext>
                </a:extLst>
              </a:tr>
              <a:tr h="758436">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Intermodel Data Translations (interface)</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dirty="0"/>
                        <a:t>Python translators (crosswalks) under MAGIIC</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tint val="40000"/>
                      </a:srgbClr>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dirty="0"/>
                        <a:t>Bidirectional translated outputs between MARKAL and PROMOD</a:t>
                      </a:r>
                    </a:p>
                  </a:txBody>
                  <a:tcPr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tint val="40000"/>
                      </a:srgbClr>
                    </a:solidFill>
                  </a:tcPr>
                </a:tc>
                <a:tc>
                  <a:txBody>
                    <a:bodyPr/>
                    <a:lstStyle/>
                    <a:p>
                      <a:pPr algn="ctr"/>
                      <a:r>
                        <a:rPr lang="en-US" sz="1400" dirty="0"/>
                        <a:t>Resource adequacy</a:t>
                      </a:r>
                    </a:p>
                  </a:txBody>
                  <a:tcPr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tint val="40000"/>
                      </a:srgbClr>
                    </a:solidFill>
                  </a:tcPr>
                </a:tc>
                <a:extLst>
                  <a:ext uri="{0D108BD9-81ED-4DB2-BD59-A6C34878D82A}">
                    <a16:rowId xmlns:a16="http://schemas.microsoft.com/office/drawing/2014/main" val="1656306837"/>
                  </a:ext>
                </a:extLst>
              </a:tr>
              <a:tr h="941425">
                <a:tc>
                  <a:txBody>
                    <a:bodyPr/>
                    <a:lstStyle>
                      <a:lvl1pPr marL="0" algn="l" defTabSz="914400" rtl="0" eaLnBrk="1" latinLnBrk="0" hangingPunct="1">
                        <a:defRPr sz="1800" b="1" kern="1200">
                          <a:solidFill>
                            <a:schemeClr val="lt1"/>
                          </a:solidFill>
                          <a:latin typeface="Century Gothic" panose="020F0302020204030204"/>
                        </a:defRPr>
                      </a:lvl1pPr>
                      <a:lvl2pPr marL="457200" algn="l" defTabSz="914400" rtl="0" eaLnBrk="1" latinLnBrk="0" hangingPunct="1">
                        <a:defRPr sz="1800" b="1" kern="1200">
                          <a:solidFill>
                            <a:schemeClr val="lt1"/>
                          </a:solidFill>
                          <a:latin typeface="Century Gothic" panose="020F0302020204030204"/>
                        </a:defRPr>
                      </a:lvl2pPr>
                      <a:lvl3pPr marL="914400" algn="l" defTabSz="914400" rtl="0" eaLnBrk="1" latinLnBrk="0" hangingPunct="1">
                        <a:defRPr sz="1800" b="1" kern="1200">
                          <a:solidFill>
                            <a:schemeClr val="lt1"/>
                          </a:solidFill>
                          <a:latin typeface="Century Gothic" panose="020F0302020204030204"/>
                        </a:defRPr>
                      </a:lvl3pPr>
                      <a:lvl4pPr marL="1371600" algn="l" defTabSz="914400" rtl="0" eaLnBrk="1" latinLnBrk="0" hangingPunct="1">
                        <a:defRPr sz="1800" b="1" kern="1200">
                          <a:solidFill>
                            <a:schemeClr val="lt1"/>
                          </a:solidFill>
                          <a:latin typeface="Century Gothic" panose="020F0302020204030204"/>
                        </a:defRPr>
                      </a:lvl4pPr>
                      <a:lvl5pPr marL="1828800" algn="l" defTabSz="914400" rtl="0" eaLnBrk="1" latinLnBrk="0" hangingPunct="1">
                        <a:defRPr sz="1800" b="1" kern="1200">
                          <a:solidFill>
                            <a:schemeClr val="lt1"/>
                          </a:solidFill>
                          <a:latin typeface="Century Gothic" panose="020F0302020204030204"/>
                        </a:defRPr>
                      </a:lvl5pPr>
                      <a:lvl6pPr marL="2286000" algn="l" defTabSz="914400" rtl="0" eaLnBrk="1" latinLnBrk="0" hangingPunct="1">
                        <a:defRPr sz="1800" b="1" kern="1200">
                          <a:solidFill>
                            <a:schemeClr val="lt1"/>
                          </a:solidFill>
                          <a:latin typeface="Century Gothic" panose="020F0302020204030204"/>
                        </a:defRPr>
                      </a:lvl6pPr>
                      <a:lvl7pPr marL="2743200" algn="l" defTabSz="914400" rtl="0" eaLnBrk="1" latinLnBrk="0" hangingPunct="1">
                        <a:defRPr sz="1800" b="1" kern="1200">
                          <a:solidFill>
                            <a:schemeClr val="lt1"/>
                          </a:solidFill>
                          <a:latin typeface="Century Gothic" panose="020F0302020204030204"/>
                        </a:defRPr>
                      </a:lvl7pPr>
                      <a:lvl8pPr marL="3200400" algn="l" defTabSz="914400" rtl="0" eaLnBrk="1" latinLnBrk="0" hangingPunct="1">
                        <a:defRPr sz="1800" b="1" kern="1200">
                          <a:solidFill>
                            <a:schemeClr val="lt1"/>
                          </a:solidFill>
                          <a:latin typeface="Century Gothic" panose="020F0302020204030204"/>
                        </a:defRPr>
                      </a:lvl8pPr>
                      <a:lvl9pPr marL="3657600" algn="l" defTabSz="914400" rtl="0" eaLnBrk="1" latinLnBrk="0" hangingPunct="1">
                        <a:defRPr sz="1800" b="1" kern="1200">
                          <a:solidFill>
                            <a:schemeClr val="lt1"/>
                          </a:solidFill>
                          <a:latin typeface="Century Gothic" panose="020F0302020204030204"/>
                        </a:defRPr>
                      </a:lvl9pPr>
                    </a:lstStyle>
                    <a:p>
                      <a:pPr algn="ctr"/>
                      <a:r>
                        <a:rPr lang="en-US" sz="1400" dirty="0"/>
                        <a:t>Security-Constrained Economic Dispatch or SCED</a:t>
                      </a:r>
                      <a:br>
                        <a:rPr lang="en-US" sz="1400" dirty="0"/>
                      </a:br>
                      <a:r>
                        <a:rPr lang="en-US" sz="1400" dirty="0"/>
                        <a:t>(short horizon)</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dirty="0"/>
                        <a:t>Hitachi PROMOD IV</a:t>
                      </a:r>
                      <a:r>
                        <a:rPr lang="en-US" sz="1400" baseline="30000" dirty="0"/>
                        <a:t>®</a:t>
                      </a:r>
                    </a:p>
                    <a:p>
                      <a:pPr algn="ctr"/>
                      <a:r>
                        <a:rPr lang="en-US" sz="1400" baseline="0" dirty="0"/>
                        <a:t>(PROMOD)</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tint val="20000"/>
                      </a:srgbClr>
                    </a:solidFill>
                  </a:tcPr>
                </a:tc>
                <a:tc>
                  <a:txBody>
                    <a:bodyPr/>
                    <a:lstStyle>
                      <a:lvl1pPr marL="0" algn="l" defTabSz="914400" rtl="0" eaLnBrk="1" latinLnBrk="0" hangingPunct="1">
                        <a:defRPr sz="1800" kern="1200">
                          <a:solidFill>
                            <a:schemeClr val="dk1"/>
                          </a:solidFill>
                          <a:latin typeface="Century Gothic" panose="020F0302020204030204"/>
                        </a:defRPr>
                      </a:lvl1pPr>
                      <a:lvl2pPr marL="457200" algn="l" defTabSz="914400" rtl="0" eaLnBrk="1" latinLnBrk="0" hangingPunct="1">
                        <a:defRPr sz="1800" kern="1200">
                          <a:solidFill>
                            <a:schemeClr val="dk1"/>
                          </a:solidFill>
                          <a:latin typeface="Century Gothic" panose="020F0302020204030204"/>
                        </a:defRPr>
                      </a:lvl2pPr>
                      <a:lvl3pPr marL="914400" algn="l" defTabSz="914400" rtl="0" eaLnBrk="1" latinLnBrk="0" hangingPunct="1">
                        <a:defRPr sz="1800" kern="1200">
                          <a:solidFill>
                            <a:schemeClr val="dk1"/>
                          </a:solidFill>
                          <a:latin typeface="Century Gothic" panose="020F0302020204030204"/>
                        </a:defRPr>
                      </a:lvl3pPr>
                      <a:lvl4pPr marL="1371600" algn="l" defTabSz="914400" rtl="0" eaLnBrk="1" latinLnBrk="0" hangingPunct="1">
                        <a:defRPr sz="1800" kern="1200">
                          <a:solidFill>
                            <a:schemeClr val="dk1"/>
                          </a:solidFill>
                          <a:latin typeface="Century Gothic" panose="020F0302020204030204"/>
                        </a:defRPr>
                      </a:lvl4pPr>
                      <a:lvl5pPr marL="1828800" algn="l" defTabSz="914400" rtl="0" eaLnBrk="1" latinLnBrk="0" hangingPunct="1">
                        <a:defRPr sz="1800" kern="1200">
                          <a:solidFill>
                            <a:schemeClr val="dk1"/>
                          </a:solidFill>
                          <a:latin typeface="Century Gothic" panose="020F0302020204030204"/>
                        </a:defRPr>
                      </a:lvl5pPr>
                      <a:lvl6pPr marL="2286000" algn="l" defTabSz="914400" rtl="0" eaLnBrk="1" latinLnBrk="0" hangingPunct="1">
                        <a:defRPr sz="1800" kern="1200">
                          <a:solidFill>
                            <a:schemeClr val="dk1"/>
                          </a:solidFill>
                          <a:latin typeface="Century Gothic" panose="020F0302020204030204"/>
                        </a:defRPr>
                      </a:lvl6pPr>
                      <a:lvl7pPr marL="2743200" algn="l" defTabSz="914400" rtl="0" eaLnBrk="1" latinLnBrk="0" hangingPunct="1">
                        <a:defRPr sz="1800" kern="1200">
                          <a:solidFill>
                            <a:schemeClr val="dk1"/>
                          </a:solidFill>
                          <a:latin typeface="Century Gothic" panose="020F0302020204030204"/>
                        </a:defRPr>
                      </a:lvl7pPr>
                      <a:lvl8pPr marL="3200400" algn="l" defTabSz="914400" rtl="0" eaLnBrk="1" latinLnBrk="0" hangingPunct="1">
                        <a:defRPr sz="1800" kern="1200">
                          <a:solidFill>
                            <a:schemeClr val="dk1"/>
                          </a:solidFill>
                          <a:latin typeface="Century Gothic" panose="020F0302020204030204"/>
                        </a:defRPr>
                      </a:lvl8pPr>
                      <a:lvl9pPr marL="3657600" algn="l" defTabSz="914400" rtl="0" eaLnBrk="1" latinLnBrk="0" hangingPunct="1">
                        <a:defRPr sz="1800" kern="1200">
                          <a:solidFill>
                            <a:schemeClr val="dk1"/>
                          </a:solidFill>
                          <a:latin typeface="Century Gothic" panose="020F0302020204030204"/>
                        </a:defRPr>
                      </a:lvl9pPr>
                    </a:lstStyle>
                    <a:p>
                      <a:pPr algn="ctr"/>
                      <a:r>
                        <a:rPr lang="en-US" sz="1400" dirty="0"/>
                        <a:t>PROMOD performs security-constrained economic dispatch analysis for a Net Zero technology mix (focus on SERC)</a:t>
                      </a:r>
                    </a:p>
                  </a:txBody>
                  <a:tcPr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00B0D9">
                        <a:tint val="20000"/>
                      </a:srgbClr>
                    </a:solidFill>
                  </a:tcPr>
                </a:tc>
                <a:tc>
                  <a:txBody>
                    <a:bodyPr/>
                    <a:lstStyle/>
                    <a:p>
                      <a:pPr algn="ctr"/>
                      <a:r>
                        <a:rPr lang="en-US" sz="1400" dirty="0"/>
                        <a:t>Energy adequacy</a:t>
                      </a:r>
                    </a:p>
                  </a:txBody>
                  <a:tcPr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B0D9">
                        <a:tint val="20000"/>
                      </a:srgbClr>
                    </a:solidFill>
                  </a:tcPr>
                </a:tc>
                <a:extLst>
                  <a:ext uri="{0D108BD9-81ED-4DB2-BD59-A6C34878D82A}">
                    <a16:rowId xmlns:a16="http://schemas.microsoft.com/office/drawing/2014/main" val="2594748322"/>
                  </a:ext>
                </a:extLst>
              </a:tr>
            </a:tbl>
          </a:graphicData>
        </a:graphic>
      </p:graphicFrame>
      <p:sp>
        <p:nvSpPr>
          <p:cNvPr id="9" name="TextBox 8">
            <a:extLst>
              <a:ext uri="{FF2B5EF4-FFF2-40B4-BE49-F238E27FC236}">
                <a16:creationId xmlns:a16="http://schemas.microsoft.com/office/drawing/2014/main" id="{F401C63D-9CEC-8ACD-F4DC-39BBF5002BB0}"/>
              </a:ext>
            </a:extLst>
          </p:cNvPr>
          <p:cNvSpPr txBox="1"/>
          <p:nvPr/>
        </p:nvSpPr>
        <p:spPr>
          <a:xfrm>
            <a:off x="828533" y="5706040"/>
            <a:ext cx="5287025" cy="400110"/>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dirty="0">
                <a:solidFill>
                  <a:schemeClr val="dk1"/>
                </a:solidFill>
              </a:rPr>
              <a:t>MAGIIC = Markets Analysis and Grid Infrastructure Interdependence Collaborative</a:t>
            </a:r>
          </a:p>
          <a:p>
            <a:pPr algn="l" rtl="0" eaLnBrk="1" fontAlgn="auto" hangingPunct="1">
              <a:lnSpc>
                <a:spcPct val="100000"/>
              </a:lnSpc>
              <a:spcBef>
                <a:spcPts val="0"/>
              </a:spcBef>
              <a:spcAft>
                <a:spcPts val="0"/>
              </a:spcAft>
            </a:pPr>
            <a:r>
              <a:rPr lang="en-US" sz="1000" dirty="0">
                <a:solidFill>
                  <a:schemeClr val="dk1"/>
                </a:solidFill>
              </a:rPr>
              <a:t>SERC = Southeastern Electric Reliability Council</a:t>
            </a:r>
          </a:p>
        </p:txBody>
      </p:sp>
    </p:spTree>
    <p:extLst>
      <p:ext uri="{BB962C8B-B14F-4D97-AF65-F5344CB8AC3E}">
        <p14:creationId xmlns:p14="http://schemas.microsoft.com/office/powerpoint/2010/main" val="621990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5A4B659-791F-D833-4ECB-CE2C6016C240}"/>
              </a:ext>
            </a:extLst>
          </p:cNvPr>
          <p:cNvSpPr>
            <a:spLocks noGrp="1"/>
          </p:cNvSpPr>
          <p:nvPr>
            <p:ph idx="1"/>
          </p:nvPr>
        </p:nvSpPr>
        <p:spPr>
          <a:xfrm>
            <a:off x="8347749" y="1168878"/>
            <a:ext cx="3503799" cy="4827976"/>
          </a:xfrm>
        </p:spPr>
        <p:txBody>
          <a:bodyPr>
            <a:normAutofit fontScale="92500" lnSpcReduction="10000"/>
          </a:bodyPr>
          <a:lstStyle/>
          <a:p>
            <a:r>
              <a:rPr lang="en-US" dirty="0"/>
              <a:t>Input files are extracted from a  MARKAL run and PROMOD baseline database</a:t>
            </a:r>
          </a:p>
          <a:p>
            <a:r>
              <a:rPr lang="en-US" dirty="0"/>
              <a:t>The two algorithms produce annual capacity expansion data for the period of 2021–2050 with the aim of tracking operational characteristics for the Eastern Interconnect</a:t>
            </a:r>
          </a:p>
          <a:p>
            <a:r>
              <a:rPr lang="en-US" dirty="0"/>
              <a:t>Today’s focus: SERC</a:t>
            </a:r>
          </a:p>
          <a:p>
            <a:endParaRPr lang="en-US" dirty="0"/>
          </a:p>
        </p:txBody>
      </p:sp>
      <p:sp>
        <p:nvSpPr>
          <p:cNvPr id="3" name="Subtitle 2">
            <a:extLst>
              <a:ext uri="{FF2B5EF4-FFF2-40B4-BE49-F238E27FC236}">
                <a16:creationId xmlns:a16="http://schemas.microsoft.com/office/drawing/2014/main" id="{8031AF4F-F947-6FC3-1500-050FEFD521E1}"/>
              </a:ext>
            </a:extLst>
          </p:cNvPr>
          <p:cNvSpPr>
            <a:spLocks noGrp="1"/>
          </p:cNvSpPr>
          <p:nvPr>
            <p:ph type="subTitle" idx="13"/>
          </p:nvPr>
        </p:nvSpPr>
        <p:spPr/>
        <p:txBody>
          <a:bodyPr/>
          <a:lstStyle/>
          <a:p>
            <a:r>
              <a:rPr lang="en-US" dirty="0"/>
              <a:t>Process Flow Diagram for MARKAL-to-PROMOD</a:t>
            </a:r>
          </a:p>
        </p:txBody>
      </p:sp>
      <p:sp>
        <p:nvSpPr>
          <p:cNvPr id="4" name="Title 3">
            <a:extLst>
              <a:ext uri="{FF2B5EF4-FFF2-40B4-BE49-F238E27FC236}">
                <a16:creationId xmlns:a16="http://schemas.microsoft.com/office/drawing/2014/main" id="{7DDF9173-F866-C975-870C-B7DE7DC7C2A0}"/>
              </a:ext>
            </a:extLst>
          </p:cNvPr>
          <p:cNvSpPr>
            <a:spLocks noGrp="1"/>
          </p:cNvSpPr>
          <p:nvPr>
            <p:ph type="title"/>
          </p:nvPr>
        </p:nvSpPr>
        <p:spPr/>
        <p:txBody>
          <a:bodyPr/>
          <a:lstStyle/>
          <a:p>
            <a:r>
              <a:rPr lang="en-US" dirty="0"/>
              <a:t>Analysis Approach</a:t>
            </a:r>
          </a:p>
        </p:txBody>
      </p:sp>
      <p:sp>
        <p:nvSpPr>
          <p:cNvPr id="5" name="Slide Number Placeholder 4">
            <a:extLst>
              <a:ext uri="{FF2B5EF4-FFF2-40B4-BE49-F238E27FC236}">
                <a16:creationId xmlns:a16="http://schemas.microsoft.com/office/drawing/2014/main" id="{832F73EB-6B9A-95D2-897A-82A8240B2BB0}"/>
              </a:ext>
            </a:extLst>
          </p:cNvPr>
          <p:cNvSpPr>
            <a:spLocks noGrp="1"/>
          </p:cNvSpPr>
          <p:nvPr>
            <p:ph type="sldNum" sz="quarter" idx="15"/>
          </p:nvPr>
        </p:nvSpPr>
        <p:spPr/>
        <p:txBody>
          <a:bodyPr/>
          <a:lstStyle/>
          <a:p>
            <a:fld id="{6CBE36CA-A7C6-4838-9ACB-C8D30B8F2C6D}" type="slidenum">
              <a:rPr lang="en-US" smtClean="0"/>
              <a:pPr/>
              <a:t>6</a:t>
            </a:fld>
            <a:endParaRPr lang="en-US" dirty="0"/>
          </a:p>
        </p:txBody>
      </p:sp>
      <p:sp>
        <p:nvSpPr>
          <p:cNvPr id="91" name="TextBox 90">
            <a:extLst>
              <a:ext uri="{FF2B5EF4-FFF2-40B4-BE49-F238E27FC236}">
                <a16:creationId xmlns:a16="http://schemas.microsoft.com/office/drawing/2014/main" id="{7C38DD46-1C2D-16A8-CEB9-368E3FF83357}"/>
              </a:ext>
            </a:extLst>
          </p:cNvPr>
          <p:cNvSpPr txBox="1"/>
          <p:nvPr/>
        </p:nvSpPr>
        <p:spPr>
          <a:xfrm>
            <a:off x="274870" y="5926681"/>
            <a:ext cx="2749471"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0" u="none" baseline="0" dirty="0">
                <a:solidFill>
                  <a:srgbClr val="000000"/>
                </a:solidFill>
              </a:rPr>
              <a:t>ISOL: </a:t>
            </a:r>
            <a:r>
              <a:rPr lang="en-US" sz="1000" dirty="0">
                <a:solidFill>
                  <a:srgbClr val="000000"/>
                </a:solidFill>
              </a:rPr>
              <a:t>i</a:t>
            </a:r>
            <a:r>
              <a:rPr lang="en-US" sz="1000" b="0" i="0" u="none" baseline="0" dirty="0">
                <a:solidFill>
                  <a:srgbClr val="000000"/>
                </a:solidFill>
              </a:rPr>
              <a:t>ndependent system operator level</a:t>
            </a:r>
          </a:p>
        </p:txBody>
      </p:sp>
      <p:sp>
        <p:nvSpPr>
          <p:cNvPr id="93" name="TextBox 92">
            <a:extLst>
              <a:ext uri="{FF2B5EF4-FFF2-40B4-BE49-F238E27FC236}">
                <a16:creationId xmlns:a16="http://schemas.microsoft.com/office/drawing/2014/main" id="{732CC591-099C-8FE8-B940-82795990D88F}"/>
              </a:ext>
            </a:extLst>
          </p:cNvPr>
          <p:cNvSpPr txBox="1"/>
          <p:nvPr/>
        </p:nvSpPr>
        <p:spPr>
          <a:xfrm>
            <a:off x="7384026" y="5830529"/>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pic>
        <p:nvPicPr>
          <p:cNvPr id="7" name="Picture 6">
            <a:extLst>
              <a:ext uri="{FF2B5EF4-FFF2-40B4-BE49-F238E27FC236}">
                <a16:creationId xmlns:a16="http://schemas.microsoft.com/office/drawing/2014/main" id="{D7C29470-AC71-9BFA-6153-E9FCA4734709}"/>
              </a:ext>
            </a:extLst>
          </p:cNvPr>
          <p:cNvPicPr>
            <a:picLocks noChangeAspect="1"/>
          </p:cNvPicPr>
          <p:nvPr/>
        </p:nvPicPr>
        <p:blipFill>
          <a:blip r:embed="rId3"/>
          <a:stretch>
            <a:fillRect/>
          </a:stretch>
        </p:blipFill>
        <p:spPr>
          <a:xfrm>
            <a:off x="270625" y="1255221"/>
            <a:ext cx="8077125" cy="4645833"/>
          </a:xfrm>
          <a:prstGeom prst="rect">
            <a:avLst/>
          </a:prstGeom>
        </p:spPr>
      </p:pic>
    </p:spTree>
    <p:extLst>
      <p:ext uri="{BB962C8B-B14F-4D97-AF65-F5344CB8AC3E}">
        <p14:creationId xmlns:p14="http://schemas.microsoft.com/office/powerpoint/2010/main" val="975004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05B0500-647B-C46D-07DA-018004CAF1B7}"/>
              </a:ext>
            </a:extLst>
          </p:cNvPr>
          <p:cNvSpPr>
            <a:spLocks noGrp="1"/>
          </p:cNvSpPr>
          <p:nvPr>
            <p:ph idx="1"/>
          </p:nvPr>
        </p:nvSpPr>
        <p:spPr>
          <a:xfrm>
            <a:off x="6940447" y="1168878"/>
            <a:ext cx="4911102" cy="4827976"/>
          </a:xfrm>
        </p:spPr>
        <p:txBody>
          <a:bodyPr>
            <a:normAutofit fontScale="92500"/>
          </a:bodyPr>
          <a:lstStyle/>
          <a:p>
            <a:r>
              <a:rPr lang="en-US" dirty="0"/>
              <a:t>Hourly operational characteristics for 32 technology types are extracted from PROMOD for 2050</a:t>
            </a:r>
          </a:p>
          <a:p>
            <a:r>
              <a:rPr lang="en-US" dirty="0"/>
              <a:t>The hourly data are divided into 12 time slices split by season, day/night, and peak/non-peak</a:t>
            </a:r>
          </a:p>
          <a:p>
            <a:r>
              <a:rPr lang="en-US" dirty="0"/>
              <a:t>The two algorithms produce annual capacity factor (CF) data at the MARKAL-identified technology level for census regions overlapping with the Eastern Interconnect</a:t>
            </a:r>
          </a:p>
          <a:p>
            <a:r>
              <a:rPr lang="en-US" dirty="0"/>
              <a:t>Results will focus on SERC only</a:t>
            </a:r>
          </a:p>
          <a:p>
            <a:endParaRPr lang="en-US" dirty="0"/>
          </a:p>
        </p:txBody>
      </p:sp>
      <p:sp>
        <p:nvSpPr>
          <p:cNvPr id="3" name="Subtitle 2">
            <a:extLst>
              <a:ext uri="{FF2B5EF4-FFF2-40B4-BE49-F238E27FC236}">
                <a16:creationId xmlns:a16="http://schemas.microsoft.com/office/drawing/2014/main" id="{46E94B5A-2D88-DF23-AF9B-E99112342355}"/>
              </a:ext>
            </a:extLst>
          </p:cNvPr>
          <p:cNvSpPr>
            <a:spLocks noGrp="1"/>
          </p:cNvSpPr>
          <p:nvPr>
            <p:ph type="subTitle" idx="13"/>
          </p:nvPr>
        </p:nvSpPr>
        <p:spPr/>
        <p:txBody>
          <a:bodyPr/>
          <a:lstStyle/>
          <a:p>
            <a:r>
              <a:rPr lang="en-US" dirty="0"/>
              <a:t>Process Flow Diagram for PROMOD-to-MARKAL</a:t>
            </a:r>
          </a:p>
        </p:txBody>
      </p:sp>
      <p:sp>
        <p:nvSpPr>
          <p:cNvPr id="4" name="Title 3">
            <a:extLst>
              <a:ext uri="{FF2B5EF4-FFF2-40B4-BE49-F238E27FC236}">
                <a16:creationId xmlns:a16="http://schemas.microsoft.com/office/drawing/2014/main" id="{B1EC7746-9673-926D-372E-14970A3FE16F}"/>
              </a:ext>
            </a:extLst>
          </p:cNvPr>
          <p:cNvSpPr>
            <a:spLocks noGrp="1"/>
          </p:cNvSpPr>
          <p:nvPr>
            <p:ph type="title"/>
          </p:nvPr>
        </p:nvSpPr>
        <p:spPr/>
        <p:txBody>
          <a:bodyPr/>
          <a:lstStyle/>
          <a:p>
            <a:r>
              <a:rPr lang="en-US" dirty="0"/>
              <a:t>Analysis Approach</a:t>
            </a:r>
          </a:p>
        </p:txBody>
      </p:sp>
      <p:sp>
        <p:nvSpPr>
          <p:cNvPr id="5" name="Slide Number Placeholder 4">
            <a:extLst>
              <a:ext uri="{FF2B5EF4-FFF2-40B4-BE49-F238E27FC236}">
                <a16:creationId xmlns:a16="http://schemas.microsoft.com/office/drawing/2014/main" id="{81E8527B-128F-6F3F-C533-BB545FD4EFC0}"/>
              </a:ext>
            </a:extLst>
          </p:cNvPr>
          <p:cNvSpPr>
            <a:spLocks noGrp="1"/>
          </p:cNvSpPr>
          <p:nvPr>
            <p:ph type="sldNum" sz="quarter" idx="15"/>
          </p:nvPr>
        </p:nvSpPr>
        <p:spPr/>
        <p:txBody>
          <a:bodyPr/>
          <a:lstStyle/>
          <a:p>
            <a:fld id="{6CBE36CA-A7C6-4838-9ACB-C8D30B8F2C6D}" type="slidenum">
              <a:rPr lang="en-US" smtClean="0"/>
              <a:pPr/>
              <a:t>7</a:t>
            </a:fld>
            <a:endParaRPr lang="en-US" dirty="0"/>
          </a:p>
        </p:txBody>
      </p:sp>
      <p:pic>
        <p:nvPicPr>
          <p:cNvPr id="6" name="Picture 5">
            <a:extLst>
              <a:ext uri="{FF2B5EF4-FFF2-40B4-BE49-F238E27FC236}">
                <a16:creationId xmlns:a16="http://schemas.microsoft.com/office/drawing/2014/main" id="{7F68DF54-3B46-E090-C8BD-C54A545E3B02}"/>
              </a:ext>
            </a:extLst>
          </p:cNvPr>
          <p:cNvPicPr>
            <a:picLocks noChangeAspect="1"/>
          </p:cNvPicPr>
          <p:nvPr/>
        </p:nvPicPr>
        <p:blipFill>
          <a:blip r:embed="rId3"/>
          <a:stretch>
            <a:fillRect/>
          </a:stretch>
        </p:blipFill>
        <p:spPr>
          <a:xfrm>
            <a:off x="412669" y="1192580"/>
            <a:ext cx="5785605" cy="4755292"/>
          </a:xfrm>
          <a:prstGeom prst="rect">
            <a:avLst/>
          </a:prstGeom>
        </p:spPr>
      </p:pic>
      <p:sp>
        <p:nvSpPr>
          <p:cNvPr id="7" name="TextBox 6">
            <a:extLst>
              <a:ext uri="{FF2B5EF4-FFF2-40B4-BE49-F238E27FC236}">
                <a16:creationId xmlns:a16="http://schemas.microsoft.com/office/drawing/2014/main" id="{6F2367E5-BBEF-9B00-CC4A-FDC6F4962936}"/>
              </a:ext>
            </a:extLst>
          </p:cNvPr>
          <p:cNvSpPr txBox="1"/>
          <p:nvPr/>
        </p:nvSpPr>
        <p:spPr>
          <a:xfrm>
            <a:off x="5579225" y="5833698"/>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spTree>
    <p:extLst>
      <p:ext uri="{BB962C8B-B14F-4D97-AF65-F5344CB8AC3E}">
        <p14:creationId xmlns:p14="http://schemas.microsoft.com/office/powerpoint/2010/main" val="39118904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4C0EFF0B-E8C4-BB47-80F3-96ACC98C1F9E}"/>
              </a:ext>
            </a:extLst>
          </p:cNvPr>
          <p:cNvSpPr>
            <a:spLocks noGrp="1"/>
          </p:cNvSpPr>
          <p:nvPr>
            <p:ph idx="1"/>
          </p:nvPr>
        </p:nvSpPr>
        <p:spPr>
          <a:xfrm>
            <a:off x="270628" y="4631467"/>
            <a:ext cx="11580921" cy="1560120"/>
          </a:xfrm>
        </p:spPr>
        <p:txBody>
          <a:bodyPr>
            <a:normAutofit fontScale="92500"/>
          </a:bodyPr>
          <a:lstStyle/>
          <a:p>
            <a:r>
              <a:rPr lang="en-US" dirty="0"/>
              <a:t>MARKAL exports existing and new capacity additions required to meet energy demands under Net Zero by 2050 scenario constraints</a:t>
            </a:r>
          </a:p>
          <a:p>
            <a:r>
              <a:rPr lang="en-US" dirty="0"/>
              <a:t>In addition to solar PV and wind, nuclear and gas turbine new capacity additions are seen in these regions; some retrofits are also introduced in 2030</a:t>
            </a:r>
          </a:p>
        </p:txBody>
      </p:sp>
      <p:sp>
        <p:nvSpPr>
          <p:cNvPr id="10" name="Subtitle 9">
            <a:extLst>
              <a:ext uri="{FF2B5EF4-FFF2-40B4-BE49-F238E27FC236}">
                <a16:creationId xmlns:a16="http://schemas.microsoft.com/office/drawing/2014/main" id="{5E3C9720-5D9E-63C4-D9F8-60D1F947A700}"/>
              </a:ext>
            </a:extLst>
          </p:cNvPr>
          <p:cNvSpPr>
            <a:spLocks noGrp="1"/>
          </p:cNvSpPr>
          <p:nvPr>
            <p:ph type="subTitle" idx="13"/>
          </p:nvPr>
        </p:nvSpPr>
        <p:spPr/>
        <p:txBody>
          <a:bodyPr/>
          <a:lstStyle/>
          <a:p>
            <a:r>
              <a:rPr lang="en-US" dirty="0"/>
              <a:t>Generation Capacity (census regions overlapping with SERC)</a:t>
            </a:r>
          </a:p>
        </p:txBody>
      </p:sp>
      <p:sp>
        <p:nvSpPr>
          <p:cNvPr id="8" name="Title 7">
            <a:extLst>
              <a:ext uri="{FF2B5EF4-FFF2-40B4-BE49-F238E27FC236}">
                <a16:creationId xmlns:a16="http://schemas.microsoft.com/office/drawing/2014/main" id="{595A3FEB-1F02-CF88-12EC-343038228F8F}"/>
              </a:ext>
            </a:extLst>
          </p:cNvPr>
          <p:cNvSpPr>
            <a:spLocks noGrp="1"/>
          </p:cNvSpPr>
          <p:nvPr>
            <p:ph type="title"/>
          </p:nvPr>
        </p:nvSpPr>
        <p:spPr/>
        <p:txBody>
          <a:bodyPr/>
          <a:lstStyle/>
          <a:p>
            <a:r>
              <a:rPr lang="en-US" dirty="0">
                <a:highlight>
                  <a:srgbClr val="FFFFFF"/>
                </a:highlight>
              </a:rPr>
              <a:t>MARKAL</a:t>
            </a:r>
            <a:r>
              <a:rPr lang="en-US" dirty="0"/>
              <a:t> Data Overview</a:t>
            </a:r>
          </a:p>
        </p:txBody>
      </p:sp>
      <p:graphicFrame>
        <p:nvGraphicFramePr>
          <p:cNvPr id="4" name="Chart 3">
            <a:extLst>
              <a:ext uri="{FF2B5EF4-FFF2-40B4-BE49-F238E27FC236}">
                <a16:creationId xmlns:a16="http://schemas.microsoft.com/office/drawing/2014/main" id="{BD007718-6D1C-96F9-D458-EDE28DA9B844}"/>
              </a:ext>
            </a:extLst>
          </p:cNvPr>
          <p:cNvGraphicFramePr>
            <a:graphicFrameLocks/>
          </p:cNvGraphicFramePr>
          <p:nvPr>
            <p:extLst>
              <p:ext uri="{D42A27DB-BD31-4B8C-83A1-F6EECF244321}">
                <p14:modId xmlns:p14="http://schemas.microsoft.com/office/powerpoint/2010/main" val="4103075710"/>
              </p:ext>
            </p:extLst>
          </p:nvPr>
        </p:nvGraphicFramePr>
        <p:xfrm>
          <a:off x="32928" y="1192580"/>
          <a:ext cx="5862238" cy="25426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146BA015-0D0B-487C-BB9E-5A769CA3A61A}"/>
              </a:ext>
            </a:extLst>
          </p:cNvPr>
          <p:cNvGraphicFramePr>
            <a:graphicFrameLocks/>
          </p:cNvGraphicFramePr>
          <p:nvPr>
            <p:extLst>
              <p:ext uri="{D42A27DB-BD31-4B8C-83A1-F6EECF244321}">
                <p14:modId xmlns:p14="http://schemas.microsoft.com/office/powerpoint/2010/main" val="3332876590"/>
              </p:ext>
            </p:extLst>
          </p:nvPr>
        </p:nvGraphicFramePr>
        <p:xfrm>
          <a:off x="6366293" y="1151591"/>
          <a:ext cx="5373423" cy="2542677"/>
        </p:xfrm>
        <a:graphic>
          <a:graphicData uri="http://schemas.openxmlformats.org/drawingml/2006/chart">
            <c:chart xmlns:c="http://schemas.openxmlformats.org/drawingml/2006/chart" xmlns:r="http://schemas.openxmlformats.org/officeDocument/2006/relationships" r:id="rId4"/>
          </a:graphicData>
        </a:graphic>
      </p:graphicFrame>
      <p:pic>
        <p:nvPicPr>
          <p:cNvPr id="14" name="Picture 13">
            <a:extLst>
              <a:ext uri="{FF2B5EF4-FFF2-40B4-BE49-F238E27FC236}">
                <a16:creationId xmlns:a16="http://schemas.microsoft.com/office/drawing/2014/main" id="{87365EFA-ADBE-A1C5-5ABA-E1F9DE4A55E5}"/>
              </a:ext>
            </a:extLst>
          </p:cNvPr>
          <p:cNvPicPr>
            <a:picLocks noChangeAspect="1"/>
          </p:cNvPicPr>
          <p:nvPr/>
        </p:nvPicPr>
        <p:blipFill>
          <a:blip r:embed="rId5"/>
          <a:stretch>
            <a:fillRect/>
          </a:stretch>
        </p:blipFill>
        <p:spPr>
          <a:xfrm>
            <a:off x="2156452" y="3714131"/>
            <a:ext cx="8900931" cy="693480"/>
          </a:xfrm>
          <a:prstGeom prst="rect">
            <a:avLst/>
          </a:prstGeom>
        </p:spPr>
      </p:pic>
      <p:sp>
        <p:nvSpPr>
          <p:cNvPr id="2" name="TextBox 1">
            <a:extLst>
              <a:ext uri="{FF2B5EF4-FFF2-40B4-BE49-F238E27FC236}">
                <a16:creationId xmlns:a16="http://schemas.microsoft.com/office/drawing/2014/main" id="{E968B89E-BFD6-C75B-C4E8-F5CAE0B0EF2F}"/>
              </a:ext>
            </a:extLst>
          </p:cNvPr>
          <p:cNvSpPr txBox="1"/>
          <p:nvPr/>
        </p:nvSpPr>
        <p:spPr>
          <a:xfrm>
            <a:off x="7788789" y="1451729"/>
            <a:ext cx="737702" cy="261610"/>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100" b="1" dirty="0">
                <a:solidFill>
                  <a:prstClr val="black">
                    <a:lumMod val="65000"/>
                    <a:lumOff val="35000"/>
                  </a:prstClr>
                </a:solidFill>
              </a:rPr>
              <a:t>Solar PV</a:t>
            </a:r>
          </a:p>
        </p:txBody>
      </p:sp>
      <p:cxnSp>
        <p:nvCxnSpPr>
          <p:cNvPr id="5" name="Straight Arrow Connector 4">
            <a:extLst>
              <a:ext uri="{FF2B5EF4-FFF2-40B4-BE49-F238E27FC236}">
                <a16:creationId xmlns:a16="http://schemas.microsoft.com/office/drawing/2014/main" id="{09D430CE-6543-5CC6-FF83-7AF373D7D26C}"/>
              </a:ext>
            </a:extLst>
          </p:cNvPr>
          <p:cNvCxnSpPr>
            <a:cxnSpLocks/>
            <a:stCxn id="2" idx="2"/>
          </p:cNvCxnSpPr>
          <p:nvPr/>
        </p:nvCxnSpPr>
        <p:spPr>
          <a:xfrm flipH="1">
            <a:off x="7360688" y="1713339"/>
            <a:ext cx="796952" cy="1092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23A1523D-A425-76DC-3B0F-61BBC2AE81FF}"/>
              </a:ext>
            </a:extLst>
          </p:cNvPr>
          <p:cNvCxnSpPr>
            <a:cxnSpLocks/>
            <a:stCxn id="2" idx="2"/>
          </p:cNvCxnSpPr>
          <p:nvPr/>
        </p:nvCxnSpPr>
        <p:spPr>
          <a:xfrm>
            <a:off x="8157640" y="1713339"/>
            <a:ext cx="417646" cy="6478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AE16BB7-7F46-987B-C2EC-4CEF8A0600CD}"/>
              </a:ext>
            </a:extLst>
          </p:cNvPr>
          <p:cNvCxnSpPr>
            <a:cxnSpLocks/>
            <a:stCxn id="2" idx="2"/>
          </p:cNvCxnSpPr>
          <p:nvPr/>
        </p:nvCxnSpPr>
        <p:spPr>
          <a:xfrm>
            <a:off x="8157640" y="1713339"/>
            <a:ext cx="2467936" cy="419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A6F7F13-F22A-DC62-91EA-C101123AB9F5}"/>
              </a:ext>
            </a:extLst>
          </p:cNvPr>
          <p:cNvCxnSpPr>
            <a:cxnSpLocks/>
            <a:stCxn id="2" idx="2"/>
          </p:cNvCxnSpPr>
          <p:nvPr/>
        </p:nvCxnSpPr>
        <p:spPr>
          <a:xfrm>
            <a:off x="8157640" y="1713339"/>
            <a:ext cx="3170669" cy="7028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4C94A0BE-D0B1-F2F8-1045-B4690F5B567C}"/>
              </a:ext>
            </a:extLst>
          </p:cNvPr>
          <p:cNvSpPr txBox="1"/>
          <p:nvPr/>
        </p:nvSpPr>
        <p:spPr>
          <a:xfrm>
            <a:off x="9717038" y="2285362"/>
            <a:ext cx="581025" cy="261610"/>
          </a:xfrm>
          <a:prstGeom prst="rect">
            <a:avLst/>
          </a:prstGeom>
          <a:noFill/>
        </p:spPr>
        <p:txBody>
          <a:bodyPr vert="horz" wrap="square" rtlCol="0">
            <a:spAutoFit/>
          </a:bodyPr>
          <a:lstStyle/>
          <a:p>
            <a:pPr algn="l" rtl="0" eaLnBrk="1" fontAlgn="auto" hangingPunct="1">
              <a:lnSpc>
                <a:spcPct val="100000"/>
              </a:lnSpc>
              <a:spcBef>
                <a:spcPts val="0"/>
              </a:spcBef>
              <a:spcAft>
                <a:spcPts val="0"/>
              </a:spcAft>
            </a:pPr>
            <a:r>
              <a:rPr lang="en-US" sz="1100" b="1" dirty="0">
                <a:solidFill>
                  <a:prstClr val="black">
                    <a:lumMod val="65000"/>
                    <a:lumOff val="35000"/>
                  </a:prstClr>
                </a:solidFill>
              </a:rPr>
              <a:t>Wind</a:t>
            </a:r>
          </a:p>
        </p:txBody>
      </p:sp>
      <p:cxnSp>
        <p:nvCxnSpPr>
          <p:cNvPr id="27" name="Straight Arrow Connector 26">
            <a:extLst>
              <a:ext uri="{FF2B5EF4-FFF2-40B4-BE49-F238E27FC236}">
                <a16:creationId xmlns:a16="http://schemas.microsoft.com/office/drawing/2014/main" id="{0159DDD2-1AE1-F6A1-2459-D439E58019F6}"/>
              </a:ext>
            </a:extLst>
          </p:cNvPr>
          <p:cNvCxnSpPr>
            <a:cxnSpLocks/>
            <a:stCxn id="26" idx="1"/>
          </p:cNvCxnSpPr>
          <p:nvPr/>
        </p:nvCxnSpPr>
        <p:spPr>
          <a:xfrm flipH="1" flipV="1">
            <a:off x="8667464" y="1981896"/>
            <a:ext cx="1049574" cy="4342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B9C5EA9B-9E7C-BC76-FD6F-1084BFA9147B}"/>
              </a:ext>
            </a:extLst>
          </p:cNvPr>
          <p:cNvCxnSpPr>
            <a:cxnSpLocks/>
            <a:stCxn id="26" idx="1"/>
          </p:cNvCxnSpPr>
          <p:nvPr/>
        </p:nvCxnSpPr>
        <p:spPr>
          <a:xfrm flipH="1" flipV="1">
            <a:off x="9378578" y="2389881"/>
            <a:ext cx="338460" cy="26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3B3CECC5-469A-B978-027A-D92D5EA3DB86}"/>
              </a:ext>
            </a:extLst>
          </p:cNvPr>
          <p:cNvCxnSpPr>
            <a:cxnSpLocks/>
            <a:stCxn id="26" idx="1"/>
          </p:cNvCxnSpPr>
          <p:nvPr/>
        </p:nvCxnSpPr>
        <p:spPr>
          <a:xfrm>
            <a:off x="9717038" y="2416167"/>
            <a:ext cx="233892" cy="4338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1EE6593A-745A-BFEE-5FA2-D6F1E75AA6F7}"/>
              </a:ext>
            </a:extLst>
          </p:cNvPr>
          <p:cNvCxnSpPr>
            <a:cxnSpLocks/>
            <a:stCxn id="26" idx="1"/>
          </p:cNvCxnSpPr>
          <p:nvPr/>
        </p:nvCxnSpPr>
        <p:spPr>
          <a:xfrm flipV="1">
            <a:off x="9717038" y="1927731"/>
            <a:ext cx="908538" cy="4884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Slide Number Placeholder 4">
            <a:extLst>
              <a:ext uri="{FF2B5EF4-FFF2-40B4-BE49-F238E27FC236}">
                <a16:creationId xmlns:a16="http://schemas.microsoft.com/office/drawing/2014/main" id="{8E6876DE-DACE-99A1-9FFA-E67CC9B1793D}"/>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8</a:t>
            </a:fld>
            <a:endParaRPr lang="en-US" dirty="0"/>
          </a:p>
        </p:txBody>
      </p:sp>
      <p:sp>
        <p:nvSpPr>
          <p:cNvPr id="16" name="TextBox 15">
            <a:extLst>
              <a:ext uri="{FF2B5EF4-FFF2-40B4-BE49-F238E27FC236}">
                <a16:creationId xmlns:a16="http://schemas.microsoft.com/office/drawing/2014/main" id="{367A1B03-F064-023B-5133-49C9988770BC}"/>
              </a:ext>
            </a:extLst>
          </p:cNvPr>
          <p:cNvSpPr txBox="1"/>
          <p:nvPr/>
        </p:nvSpPr>
        <p:spPr>
          <a:xfrm>
            <a:off x="11010702" y="4302864"/>
            <a:ext cx="963725" cy="246221"/>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1000" b="0" i="1" u="none" baseline="0" dirty="0">
                <a:solidFill>
                  <a:schemeClr val="bg1">
                    <a:lumMod val="75000"/>
                  </a:schemeClr>
                </a:solidFill>
              </a:rPr>
              <a:t>Source: NETL</a:t>
            </a:r>
          </a:p>
        </p:txBody>
      </p:sp>
      <p:sp>
        <p:nvSpPr>
          <p:cNvPr id="18" name="TextBox 17">
            <a:extLst>
              <a:ext uri="{FF2B5EF4-FFF2-40B4-BE49-F238E27FC236}">
                <a16:creationId xmlns:a16="http://schemas.microsoft.com/office/drawing/2014/main" id="{A36910C4-42F9-9492-43D4-34B642687988}"/>
              </a:ext>
            </a:extLst>
          </p:cNvPr>
          <p:cNvSpPr txBox="1"/>
          <p:nvPr/>
        </p:nvSpPr>
        <p:spPr>
          <a:xfrm>
            <a:off x="165201" y="3735257"/>
            <a:ext cx="1991251" cy="707886"/>
          </a:xfrm>
          <a:prstGeom prst="rect">
            <a:avLst/>
          </a:prstGeom>
          <a:noFill/>
        </p:spPr>
        <p:txBody>
          <a:bodyPr vert="horz" wrap="none" rtlCol="0">
            <a:spAutoFit/>
          </a:bodyPr>
          <a:lstStyle/>
          <a:p>
            <a:pPr algn="l" rtl="0" eaLnBrk="1" fontAlgn="auto" hangingPunct="1">
              <a:lnSpc>
                <a:spcPct val="100000"/>
              </a:lnSpc>
              <a:spcBef>
                <a:spcPts val="0"/>
              </a:spcBef>
              <a:spcAft>
                <a:spcPts val="0"/>
              </a:spcAft>
            </a:pPr>
            <a:r>
              <a:rPr lang="en-US" sz="800" b="0" i="0" u="none" baseline="0" dirty="0">
                <a:solidFill>
                  <a:srgbClr val="000000"/>
                </a:solidFill>
              </a:rPr>
              <a:t>CT = combustion turbine </a:t>
            </a:r>
          </a:p>
          <a:p>
            <a:pPr algn="l" rtl="0" eaLnBrk="1" fontAlgn="auto" hangingPunct="1">
              <a:lnSpc>
                <a:spcPct val="100000"/>
              </a:lnSpc>
              <a:spcBef>
                <a:spcPts val="0"/>
              </a:spcBef>
              <a:spcAft>
                <a:spcPts val="0"/>
              </a:spcAft>
            </a:pPr>
            <a:r>
              <a:rPr lang="en-US" sz="800" b="0" i="0" u="none" baseline="0" dirty="0">
                <a:solidFill>
                  <a:srgbClr val="000000"/>
                </a:solidFill>
              </a:rPr>
              <a:t>ST = steam turbine </a:t>
            </a:r>
          </a:p>
          <a:p>
            <a:pPr algn="l" rtl="0" eaLnBrk="1" fontAlgn="auto" hangingPunct="1">
              <a:lnSpc>
                <a:spcPct val="100000"/>
              </a:lnSpc>
              <a:spcBef>
                <a:spcPts val="0"/>
              </a:spcBef>
              <a:spcAft>
                <a:spcPts val="0"/>
              </a:spcAft>
            </a:pPr>
            <a:r>
              <a:rPr lang="en-US" sz="800" b="0" i="0" u="none" baseline="0" dirty="0">
                <a:solidFill>
                  <a:srgbClr val="000000"/>
                </a:solidFill>
              </a:rPr>
              <a:t>IC =  </a:t>
            </a:r>
            <a:r>
              <a:rPr lang="en-US" sz="800" dirty="0">
                <a:solidFill>
                  <a:srgbClr val="000000"/>
                </a:solidFill>
              </a:rPr>
              <a:t>i</a:t>
            </a:r>
            <a:r>
              <a:rPr lang="en-US" sz="800" b="0" i="0" u="none" baseline="0" dirty="0">
                <a:solidFill>
                  <a:srgbClr val="000000"/>
                </a:solidFill>
              </a:rPr>
              <a:t>nternal </a:t>
            </a:r>
            <a:r>
              <a:rPr lang="en-US" sz="800" dirty="0">
                <a:solidFill>
                  <a:srgbClr val="000000"/>
                </a:solidFill>
              </a:rPr>
              <a:t>c</a:t>
            </a:r>
            <a:r>
              <a:rPr lang="en-US" sz="800" b="0" i="0" u="none" baseline="0" dirty="0">
                <a:solidFill>
                  <a:srgbClr val="000000"/>
                </a:solidFill>
              </a:rPr>
              <a:t>ombustion</a:t>
            </a:r>
          </a:p>
          <a:p>
            <a:pPr algn="l" rtl="0" eaLnBrk="1" fontAlgn="auto" hangingPunct="1">
              <a:lnSpc>
                <a:spcPct val="100000"/>
              </a:lnSpc>
              <a:spcBef>
                <a:spcPts val="0"/>
              </a:spcBef>
              <a:spcAft>
                <a:spcPts val="0"/>
              </a:spcAft>
            </a:pPr>
            <a:r>
              <a:rPr lang="en-US" sz="800" b="0" i="0" u="none" baseline="0" dirty="0">
                <a:solidFill>
                  <a:srgbClr val="000000"/>
                </a:solidFill>
              </a:rPr>
              <a:t>CCS = carbon capture and storage </a:t>
            </a:r>
          </a:p>
          <a:p>
            <a:pPr algn="l" rtl="0" eaLnBrk="1" fontAlgn="auto" hangingPunct="1">
              <a:lnSpc>
                <a:spcPct val="100000"/>
              </a:lnSpc>
              <a:spcBef>
                <a:spcPts val="0"/>
              </a:spcBef>
              <a:spcAft>
                <a:spcPts val="0"/>
              </a:spcAft>
            </a:pPr>
            <a:r>
              <a:rPr lang="en-US" sz="800" b="0" i="0" u="none" baseline="0" dirty="0">
                <a:solidFill>
                  <a:srgbClr val="000000"/>
                </a:solidFill>
              </a:rPr>
              <a:t>PV = photovoltaic</a:t>
            </a:r>
          </a:p>
        </p:txBody>
      </p:sp>
    </p:spTree>
    <p:extLst>
      <p:ext uri="{BB962C8B-B14F-4D97-AF65-F5344CB8AC3E}">
        <p14:creationId xmlns:p14="http://schemas.microsoft.com/office/powerpoint/2010/main" val="23773372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A7D75757-4470-2216-6E44-14FB85C134F7}"/>
              </a:ext>
            </a:extLst>
          </p:cNvPr>
          <p:cNvSpPr>
            <a:spLocks noGrp="1"/>
          </p:cNvSpPr>
          <p:nvPr>
            <p:ph type="subTitle" idx="13"/>
          </p:nvPr>
        </p:nvSpPr>
        <p:spPr/>
        <p:txBody>
          <a:bodyPr/>
          <a:lstStyle/>
          <a:p>
            <a:r>
              <a:rPr lang="en-US" dirty="0"/>
              <a:t>A Look at Capacity Factors for the Intermediate Season (2050)</a:t>
            </a:r>
          </a:p>
        </p:txBody>
      </p:sp>
      <p:sp>
        <p:nvSpPr>
          <p:cNvPr id="7" name="Title 6">
            <a:extLst>
              <a:ext uri="{FF2B5EF4-FFF2-40B4-BE49-F238E27FC236}">
                <a16:creationId xmlns:a16="http://schemas.microsoft.com/office/drawing/2014/main" id="{288FED97-B01E-AB8B-7DEE-4E0B49EC981A}"/>
              </a:ext>
            </a:extLst>
          </p:cNvPr>
          <p:cNvSpPr>
            <a:spLocks noGrp="1"/>
          </p:cNvSpPr>
          <p:nvPr>
            <p:ph type="title"/>
          </p:nvPr>
        </p:nvSpPr>
        <p:spPr/>
        <p:txBody>
          <a:bodyPr/>
          <a:lstStyle/>
          <a:p>
            <a:r>
              <a:rPr lang="en-US" dirty="0"/>
              <a:t>MARKAL Data Overview</a:t>
            </a:r>
          </a:p>
        </p:txBody>
      </p:sp>
      <p:sp>
        <p:nvSpPr>
          <p:cNvPr id="3" name="Content Placeholder 2">
            <a:extLst>
              <a:ext uri="{FF2B5EF4-FFF2-40B4-BE49-F238E27FC236}">
                <a16:creationId xmlns:a16="http://schemas.microsoft.com/office/drawing/2014/main" id="{7D698F78-B843-3165-78BF-07120CD20F8E}"/>
              </a:ext>
            </a:extLst>
          </p:cNvPr>
          <p:cNvSpPr>
            <a:spLocks noGrp="1"/>
          </p:cNvSpPr>
          <p:nvPr>
            <p:ph idx="1"/>
          </p:nvPr>
        </p:nvSpPr>
        <p:spPr>
          <a:xfrm>
            <a:off x="270626" y="4092673"/>
            <a:ext cx="11580921" cy="1987246"/>
          </a:xfrm>
        </p:spPr>
        <p:txBody>
          <a:bodyPr>
            <a:normAutofit fontScale="85000" lnSpcReduction="10000"/>
          </a:bodyPr>
          <a:lstStyle/>
          <a:p>
            <a:r>
              <a:rPr lang="en-US" dirty="0"/>
              <a:t>R5 (South Atlantic) and R6 (East South Central) MARKAL regions roughly overlap with the SERC region and the MARKAL-reported capacity factors in these regions are displayed.</a:t>
            </a:r>
          </a:p>
          <a:p>
            <a:r>
              <a:rPr lang="en-US" dirty="0"/>
              <a:t>In 2050, no combined cycle technologies are expected to run in the intermediate season.</a:t>
            </a:r>
          </a:p>
          <a:p>
            <a:r>
              <a:rPr lang="en-US" dirty="0"/>
              <a:t>Similarly, CFs for other technologies, including nuclear, solar PV, wind, conventional hydroelectric, gas and steam turbines, and biomass + CCS technologies, are available from MARKAL results</a:t>
            </a:r>
          </a:p>
        </p:txBody>
      </p:sp>
      <p:sp>
        <p:nvSpPr>
          <p:cNvPr id="2" name="Slide Number Placeholder 4">
            <a:extLst>
              <a:ext uri="{FF2B5EF4-FFF2-40B4-BE49-F238E27FC236}">
                <a16:creationId xmlns:a16="http://schemas.microsoft.com/office/drawing/2014/main" id="{443210FF-206C-841E-EA44-4181CA0085EC}"/>
              </a:ext>
            </a:extLst>
          </p:cNvPr>
          <p:cNvSpPr>
            <a:spLocks noGrp="1"/>
          </p:cNvSpPr>
          <p:nvPr>
            <p:ph type="sldNum" sz="quarter" idx="15"/>
          </p:nvPr>
        </p:nvSpPr>
        <p:spPr>
          <a:xfrm>
            <a:off x="11569565" y="6356350"/>
            <a:ext cx="390625" cy="365125"/>
          </a:xfrm>
        </p:spPr>
        <p:txBody>
          <a:bodyPr/>
          <a:lstStyle/>
          <a:p>
            <a:fld id="{6CBE36CA-A7C6-4838-9ACB-C8D30B8F2C6D}" type="slidenum">
              <a:rPr lang="en-US" smtClean="0"/>
              <a:pPr/>
              <a:t>9</a:t>
            </a:fld>
            <a:endParaRPr lang="en-US" dirty="0"/>
          </a:p>
        </p:txBody>
      </p:sp>
      <p:pic>
        <p:nvPicPr>
          <p:cNvPr id="5" name="Picture 4">
            <a:extLst>
              <a:ext uri="{FF2B5EF4-FFF2-40B4-BE49-F238E27FC236}">
                <a16:creationId xmlns:a16="http://schemas.microsoft.com/office/drawing/2014/main" id="{8AB55140-2AC2-186B-2359-EF14F334BFEF}"/>
              </a:ext>
            </a:extLst>
          </p:cNvPr>
          <p:cNvPicPr>
            <a:picLocks noChangeAspect="1"/>
          </p:cNvPicPr>
          <p:nvPr/>
        </p:nvPicPr>
        <p:blipFill>
          <a:blip r:embed="rId2"/>
          <a:stretch>
            <a:fillRect/>
          </a:stretch>
        </p:blipFill>
        <p:spPr>
          <a:xfrm>
            <a:off x="951589" y="1204647"/>
            <a:ext cx="10218994" cy="2788822"/>
          </a:xfrm>
          <a:prstGeom prst="rect">
            <a:avLst/>
          </a:prstGeom>
        </p:spPr>
      </p:pic>
    </p:spTree>
    <p:extLst>
      <p:ext uri="{BB962C8B-B14F-4D97-AF65-F5344CB8AC3E}">
        <p14:creationId xmlns:p14="http://schemas.microsoft.com/office/powerpoint/2010/main" val="32899348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IO_PRESI_FIRST_SLIDENUMBER" val="1"/>
  <p:tag name="MIO_FALLBACK_LAYOUT" val="2"/>
  <p:tag name="MIO_SHOW_DATE" val="True"/>
  <p:tag name="MIO_SHOW_FOOTER" val="True"/>
  <p:tag name="MIO_SHOW_PAGENUMBER" val="True"/>
  <p:tag name="MIO_AVOID_BLANK_LAYOUT" val="True"/>
  <p:tag name="MIO_CD_LAYOUT_VALID_AREA" val="False"/>
  <p:tag name="MIO_NUMBER_OF_VALID_LAYOUTS" val="13"/>
  <p:tag name="MIO_HDS" val="True"/>
  <p:tag name="MIO_SKIPVERSION" val="01.01.0001 00:00:00"/>
  <p:tag name="MIO_EKGUID" val="bcc3c205-d565-4d59-9670-3c7244aed0a1"/>
  <p:tag name="MIO_UPDATE" val="True"/>
  <p:tag name="MIO_VERSION" val="10.10.2019 14:27:37"/>
  <p:tag name="MIO_DBID" val="5975AB46-D99C-44D0-8BC3-A071EFE760A6"/>
  <p:tag name="MIO_LASTDOWNLOADED" val="04.12.2019 16:24:37"/>
  <p:tag name="MIO_OBJECTNAME" val="FINAL NETL Master Template"/>
  <p:tag name="MIO_LASTEDITORNAME" val="Heidi Lamb"/>
  <p:tag name="MIO_CDID" val="df575364-fc80-4292-a64e-e4adbb811745"/>
</p:tagLst>
</file>

<file path=ppt/tags/tag2.xml><?xml version="1.0" encoding="utf-8"?>
<p:tagLst xmlns:a="http://schemas.openxmlformats.org/drawingml/2006/main" xmlns:r="http://schemas.openxmlformats.org/officeDocument/2006/relationships" xmlns:p="http://schemas.openxmlformats.org/presentationml/2006/main">
  <p:tag name="MIO_SKIP_CDCHECK" val="True"/>
</p:tagLst>
</file>

<file path=ppt/tags/tag3.xml><?xml version="1.0" encoding="utf-8"?>
<p:tagLst xmlns:a="http://schemas.openxmlformats.org/drawingml/2006/main" xmlns:r="http://schemas.openxmlformats.org/officeDocument/2006/relationships" xmlns:p="http://schemas.openxmlformats.org/presentationml/2006/main">
  <p:tag name="MIO_USER_INPUT_REQUIRED" val="NETL Presenter's Name;Presentation Presenter"/>
  <p:tag name="MIO_USER_INPUT_OPTIONAL" val=" "/>
  <p:tag name="MIO_USER_INPUT_FIXED" val=" "/>
</p:tagLst>
</file>

<file path=ppt/tags/tag4.xml><?xml version="1.0" encoding="utf-8"?>
<p:tagLst xmlns:a="http://schemas.openxmlformats.org/drawingml/2006/main" xmlns:r="http://schemas.openxmlformats.org/officeDocument/2006/relationships" xmlns:p="http://schemas.openxmlformats.org/presentationml/2006/main">
  <p:tag name="MIO_USER_INPUT_REQUIRED" val="NETL Presenter's Title/Office;NETL Presenter's Title/Office"/>
  <p:tag name="MIO_USER_INPUT_OPTIONAL" val=" "/>
  <p:tag name="MIO_USER_INPUT_FIXED" val=" "/>
</p:tagLst>
</file>

<file path=ppt/tags/tag5.xml><?xml version="1.0" encoding="utf-8"?>
<p:tagLst xmlns:a="http://schemas.openxmlformats.org/drawingml/2006/main" xmlns:r="http://schemas.openxmlformats.org/officeDocument/2006/relationships" xmlns:p="http://schemas.openxmlformats.org/presentationml/2006/main">
  <p:tag name="MIO_USER_INPUT_REQUIRED" val="Date of Presentation;Presentation Date"/>
  <p:tag name="MIO_USER_INPUT_OPTIONAL" val=" "/>
  <p:tag name="MIO_USER_INPUT_FIXED" val=" "/>
</p:tagLst>
</file>

<file path=ppt/tags/tag6.xml><?xml version="1.0" encoding="utf-8"?>
<p:tagLst xmlns:a="http://schemas.openxmlformats.org/drawingml/2006/main" xmlns:r="http://schemas.openxmlformats.org/officeDocument/2006/relationships" xmlns:p="http://schemas.openxmlformats.org/presentationml/2006/main">
  <p:tag name="MIO_USER_INPUT_REQUIRED" val="[Audience Name];Presentation Audience"/>
  <p:tag name="MIO_USER_INPUT_OPTIONAL" val=" "/>
  <p:tag name="MIO_USER_INPUT_TEXT" val=" "/>
</p:tagLst>
</file>

<file path=ppt/theme/theme1.xml><?xml version="1.0" encoding="utf-8"?>
<a:theme xmlns:a="http://schemas.openxmlformats.org/drawingml/2006/main" name="Final Master Century Gothic">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rtl="0" eaLnBrk="1" fontAlgn="auto" hangingPunct="1">
          <a:lnSpc>
            <a:spcPct val="100000"/>
          </a:lnSpc>
          <a:spcBef>
            <a:spcPts val="0"/>
          </a:spcBef>
          <a:spcAft>
            <a:spcPts val="0"/>
          </a:spcAft>
          <a:defRPr sz="1800" b="0" i="0" u="none" baseline="0" dirty="0" smtClean="0">
            <a:solidFill>
              <a:srgbClr val="FFFFFF"/>
            </a:solidFill>
            <a:latin typeface="Calibri" panose="020F050202020403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spPr>
      <a:bodyPr vert="horz" rtlCol="0">
        <a:spAutoFit/>
      </a:bodyPr>
      <a:lstStyle>
        <a:defPPr algn="l" rtl="0" eaLnBrk="1" fontAlgn="auto" hangingPunct="1">
          <a:lnSpc>
            <a:spcPct val="100000"/>
          </a:lnSpc>
          <a:spcBef>
            <a:spcPts val="0"/>
          </a:spcBef>
          <a:spcAft>
            <a:spcPts val="0"/>
          </a:spcAft>
          <a:defRPr sz="1800" b="0" i="0" u="none" baseline="0" dirty="0" smtClean="0">
            <a:solidFill>
              <a:srgbClr val="000000"/>
            </a:solidFill>
            <a:latin typeface="Calibri" panose="020F0502020204030204" pitchFamily="34" charset="0"/>
          </a:defRPr>
        </a:defPPr>
      </a:lstStyle>
    </a:txDef>
  </a:objectDefaults>
  <a:extraClrSchemeLst/>
  <a:extLst>
    <a:ext uri="{05A4C25C-085E-4340-85A3-A5531E510DB2}">
      <thm15:themeFamily xmlns:thm15="http://schemas.microsoft.com/office/thememl/2012/main" name="Presentation Template.pptx" id="{2CB405E1-F3EC-41B1-BDF3-6CBCD916AF85}" vid="{3CC92D8D-5025-4565-8EBC-D63802A635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3FC54DFF493AE42B20DB0FF0A99BDEE" ma:contentTypeVersion="14" ma:contentTypeDescription="Create a new document." ma:contentTypeScope="" ma:versionID="f9af14172df886df3469a68a164eb324">
  <xsd:schema xmlns:xsd="http://www.w3.org/2001/XMLSchema" xmlns:xs="http://www.w3.org/2001/XMLSchema" xmlns:p="http://schemas.microsoft.com/office/2006/metadata/properties" xmlns:ns2="364c8a2a-f832-42f6-9e61-641609b047eb" xmlns:ns3="84ebe011-b45c-40cb-96f3-f96a6025f2a2" targetNamespace="http://schemas.microsoft.com/office/2006/metadata/properties" ma:root="true" ma:fieldsID="a02c20c6624a746e0d8a7ad5a6a01e8c" ns2:_="" ns3:_="">
    <xsd:import namespace="364c8a2a-f832-42f6-9e61-641609b047eb"/>
    <xsd:import namespace="84ebe011-b45c-40cb-96f3-f96a6025f2a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4c8a2a-f832-42f6-9e61-641609b047e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588aa9-094a-423a-98d7-a57470486240"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4ebe011-b45c-40cb-96f3-f96a6025f2a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64c8a2a-f832-42f6-9e61-641609b047eb">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7A09EED-36EF-4818-8E75-96B98C0D32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4c8a2a-f832-42f6-9e61-641609b047eb"/>
    <ds:schemaRef ds:uri="84ebe011-b45c-40cb-96f3-f96a6025f2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28545D-D634-4524-8DE5-2356D6318554}">
  <ds:schemaRefs>
    <ds:schemaRef ds:uri="364c8a2a-f832-42f6-9e61-641609b047eb"/>
    <ds:schemaRef ds:uri="http://purl.org/dc/dcmitype/"/>
    <ds:schemaRef ds:uri="http://schemas.openxmlformats.org/package/2006/metadata/core-properties"/>
    <ds:schemaRef ds:uri="http://schemas.microsoft.com/office/2006/documentManagement/types"/>
    <ds:schemaRef ds:uri="http://purl.org/dc/terms/"/>
    <ds:schemaRef ds:uri="http://purl.org/dc/elements/1.1/"/>
    <ds:schemaRef ds:uri="http://schemas.microsoft.com/office/2006/metadata/properties"/>
    <ds:schemaRef ds:uri="http://schemas.microsoft.com/office/infopath/2007/PartnerControls"/>
    <ds:schemaRef ds:uri="84ebe011-b45c-40cb-96f3-f96a6025f2a2"/>
    <ds:schemaRef ds:uri="http://www.w3.org/XML/1998/namespace"/>
  </ds:schemaRefs>
</ds:datastoreItem>
</file>

<file path=customXml/itemProps3.xml><?xml version="1.0" encoding="utf-8"?>
<ds:datastoreItem xmlns:ds="http://schemas.openxmlformats.org/officeDocument/2006/customXml" ds:itemID="{C41A72A7-B279-4483-BFD3-6A82EC669B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Presentation Template</Template>
  <TotalTime>706</TotalTime>
  <Words>2271</Words>
  <Application>Microsoft Office PowerPoint</Application>
  <PresentationFormat>Widescreen</PresentationFormat>
  <Paragraphs>340</Paragraphs>
  <Slides>25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Century Gothic</vt:lpstr>
      <vt:lpstr>Segoe UI</vt:lpstr>
      <vt:lpstr>Final Master Century Gothic</vt:lpstr>
      <vt:lpstr>Integrated Evaluation of Power Sector Decarbonization</vt:lpstr>
      <vt:lpstr>Disclaimer</vt:lpstr>
      <vt:lpstr>Project Team</vt:lpstr>
      <vt:lpstr>Agenda</vt:lpstr>
      <vt:lpstr>Analysis Design</vt:lpstr>
      <vt:lpstr>Analysis Approach</vt:lpstr>
      <vt:lpstr>Analysis Approach</vt:lpstr>
      <vt:lpstr>MARKAL Data Overview</vt:lpstr>
      <vt:lpstr>MARKAL Data Overview</vt:lpstr>
      <vt:lpstr>Translator 1 Data Overview</vt:lpstr>
      <vt:lpstr>Translator 1 Data Overview</vt:lpstr>
      <vt:lpstr>Translator 1 Data Exploratory Analysis</vt:lpstr>
      <vt:lpstr>PROMOD Results Overview</vt:lpstr>
      <vt:lpstr>Results Comparison</vt:lpstr>
      <vt:lpstr>Conclusion, Value-Add, and Next Steps</vt:lpstr>
      <vt:lpstr>What Does MAGIIC Do?</vt:lpstr>
      <vt:lpstr>Questions/ Comments</vt:lpstr>
      <vt:lpstr>PowerPoint Presentation</vt:lpstr>
      <vt:lpstr>Analysis Schematic</vt:lpstr>
      <vt:lpstr>Time Slices in MARKAL–TIMES</vt:lpstr>
      <vt:lpstr>Biggest transmission upgrade (2043)</vt:lpstr>
      <vt:lpstr>PROMOD output for other intermediate time-slices</vt:lpstr>
      <vt:lpstr>MARKAL Data Setup</vt:lpstr>
      <vt:lpstr>Geographical Dissimilarities between MARKAL and PROMOD</vt:lpstr>
      <vt:lpstr>MARKAL Data Exploratory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Carr, Susan M. (CONTR)</dc:creator>
  <cp:lastModifiedBy>Smriti Sharma</cp:lastModifiedBy>
  <cp:revision>5</cp:revision>
  <dcterms:created xsi:type="dcterms:W3CDTF">2024-10-17T14:58:21Z</dcterms:created>
  <dcterms:modified xsi:type="dcterms:W3CDTF">2025-01-27T15:33:22Z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a247341-4757-443f-8545-88b6b969d13e_Enabled">
    <vt:lpwstr>True</vt:lpwstr>
  </property>
  <property fmtid="{D5CDD505-2E9C-101B-9397-08002B2CF9AE}" pid="3" name="MSIP_Label_6a247341-4757-443f-8545-88b6b969d13e_SiteId">
    <vt:lpwstr>94e92035-30e4-4e5d-ba5b-df8b041a8555</vt:lpwstr>
  </property>
  <property fmtid="{D5CDD505-2E9C-101B-9397-08002B2CF9AE}" pid="4" name="MSIP_Label_6a247341-4757-443f-8545-88b6b969d13e_SetDate">
    <vt:lpwstr>2024-10-17T21:25:37Z</vt:lpwstr>
  </property>
  <property fmtid="{D5CDD505-2E9C-101B-9397-08002B2CF9AE}" pid="5" name="MSIP_Label_6a247341-4757-443f-8545-88b6b969d13e_Name">
    <vt:lpwstr>Restricted</vt:lpwstr>
  </property>
  <property fmtid="{D5CDD505-2E9C-101B-9397-08002B2CF9AE}" pid="6" name="MSIP_Label_6a247341-4757-443f-8545-88b6b969d13e_ActionId">
    <vt:lpwstr>dc41900b-0711-42c7-bbba-b6d10c874c72</vt:lpwstr>
  </property>
  <property fmtid="{D5CDD505-2E9C-101B-9397-08002B2CF9AE}" pid="7" name="MSIP_Label_6a247341-4757-443f-8545-88b6b969d13e_Removed">
    <vt:lpwstr>False</vt:lpwstr>
  </property>
  <property fmtid="{D5CDD505-2E9C-101B-9397-08002B2CF9AE}" pid="8" name="MSIP_Label_6a247341-4757-443f-8545-88b6b969d13e_Extended_MSFT_Method">
    <vt:lpwstr>Standard</vt:lpwstr>
  </property>
  <property fmtid="{D5CDD505-2E9C-101B-9397-08002B2CF9AE}" pid="9" name="Sensitivity">
    <vt:lpwstr>Restricted</vt:lpwstr>
  </property>
  <property fmtid="{D5CDD505-2E9C-101B-9397-08002B2CF9AE}" pid="10" name="ContentTypeId">
    <vt:lpwstr>0x01010003FC54DFF493AE42B20DB0FF0A99BDEE</vt:lpwstr>
  </property>
  <property fmtid="{D5CDD505-2E9C-101B-9397-08002B2CF9AE}" pid="11" name="MediaServiceImageTags">
    <vt:lpwstr/>
  </property>
</Properties>
</file>